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687" r:id="rId3"/>
    <p:sldMasterId id="2147483672" r:id="rId4"/>
    <p:sldMasterId id="2147483709" r:id="rId5"/>
  </p:sldMasterIdLst>
  <p:notesMasterIdLst>
    <p:notesMasterId r:id="rId28"/>
  </p:notesMasterIdLst>
  <p:sldIdLst>
    <p:sldId id="259" r:id="rId6"/>
    <p:sldId id="260" r:id="rId7"/>
    <p:sldId id="457" r:id="rId8"/>
    <p:sldId id="265" r:id="rId9"/>
    <p:sldId id="464" r:id="rId10"/>
    <p:sldId id="465" r:id="rId11"/>
    <p:sldId id="266" r:id="rId12"/>
    <p:sldId id="267" r:id="rId13"/>
    <p:sldId id="268" r:id="rId14"/>
    <p:sldId id="269" r:id="rId15"/>
    <p:sldId id="274" r:id="rId16"/>
    <p:sldId id="270" r:id="rId17"/>
    <p:sldId id="272" r:id="rId18"/>
    <p:sldId id="273" r:id="rId19"/>
    <p:sldId id="458" r:id="rId20"/>
    <p:sldId id="460" r:id="rId21"/>
    <p:sldId id="461" r:id="rId22"/>
    <p:sldId id="263" r:id="rId23"/>
    <p:sldId id="462" r:id="rId24"/>
    <p:sldId id="463" r:id="rId25"/>
    <p:sldId id="264" r:id="rId26"/>
    <p:sldId id="4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664A86D-4B40-4D4D-839A-2A70250C28A9}">
          <p14:sldIdLst>
            <p14:sldId id="259"/>
            <p14:sldId id="260"/>
            <p14:sldId id="457"/>
            <p14:sldId id="265"/>
            <p14:sldId id="464"/>
            <p14:sldId id="465"/>
            <p14:sldId id="266"/>
            <p14:sldId id="267"/>
            <p14:sldId id="268"/>
            <p14:sldId id="269"/>
            <p14:sldId id="274"/>
            <p14:sldId id="270"/>
            <p14:sldId id="272"/>
            <p14:sldId id="273"/>
            <p14:sldId id="458"/>
            <p14:sldId id="460"/>
            <p14:sldId id="461"/>
            <p14:sldId id="263"/>
            <p14:sldId id="462"/>
            <p14:sldId id="463"/>
            <p14:sldId id="264"/>
            <p14:sldId id="4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1B107-AC16-51BD-AACE-0B01995E349A}" v="44" dt="2024-07-24T19:23:21.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63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C0053-9814-4F97-99FA-8FA6CC4DD77F}" type="datetimeFigureOut">
              <a:rPr lang="en-US" smtClean="0"/>
              <a:t>7/24/2024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2ADE5-2394-4467-9AAC-24E1A7BC2BBF}" type="slidenum">
              <a:rPr lang="en-US" smtClean="0"/>
              <a:t>‹#›</a:t>
            </a:fld>
            <a:endParaRPr lang="en-US"/>
          </a:p>
        </p:txBody>
      </p:sp>
    </p:spTree>
    <p:extLst>
      <p:ext uri="{BB962C8B-B14F-4D97-AF65-F5344CB8AC3E}">
        <p14:creationId xmlns:p14="http://schemas.microsoft.com/office/powerpoint/2010/main" val="82142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a:solidFill>
                  <a:srgbClr val="002060"/>
                </a:solidFill>
              </a:rPr>
              <a:t>Important, but often forgotten, piece of Equity, Diversity and Inclusion Policy - The ADA is </a:t>
            </a:r>
            <a:r>
              <a:rPr lang="en-US" sz="3200" b="1" u="sng">
                <a:solidFill>
                  <a:srgbClr val="002060"/>
                </a:solidFill>
              </a:rPr>
              <a:t>Civil Rights</a:t>
            </a:r>
            <a:r>
              <a:rPr lang="en-US" sz="3200" b="1">
                <a:solidFill>
                  <a:srgbClr val="002060"/>
                </a:solidFill>
              </a:rPr>
              <a:t> legislation; meant to: Remove barriers, Provide equity of access, and Ensure equitable opportunity for people with disabilities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AE593-D57C-4AF3-B8DA-74EB2ECC62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6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may mean modification of a University’s attendance</a:t>
            </a:r>
            <a:r>
              <a:rPr lang="en-US" baseline="0"/>
              <a:t> policy or no pet policy, etc.</a:t>
            </a:r>
            <a:endParaRPr lang="en-US"/>
          </a:p>
        </p:txBody>
      </p:sp>
      <p:sp>
        <p:nvSpPr>
          <p:cNvPr id="4" name="Slide Number Placeholder 3"/>
          <p:cNvSpPr>
            <a:spLocks noGrp="1"/>
          </p:cNvSpPr>
          <p:nvPr>
            <p:ph type="sldNum" sz="quarter" idx="5"/>
          </p:nvPr>
        </p:nvSpPr>
        <p:spPr/>
        <p:txBody>
          <a:bodyPr/>
          <a:lstStyle/>
          <a:p>
            <a:fld id="{2132ADE5-2394-4467-9AAC-24E1A7BC2BBF}" type="slidenum">
              <a:rPr lang="en-US" smtClean="0"/>
              <a:t>6</a:t>
            </a:fld>
            <a:endParaRPr lang="en-US"/>
          </a:p>
        </p:txBody>
      </p:sp>
    </p:spTree>
    <p:extLst>
      <p:ext uri="{BB962C8B-B14F-4D97-AF65-F5344CB8AC3E}">
        <p14:creationId xmlns:p14="http://schemas.microsoft.com/office/powerpoint/2010/main" val="339390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handout and emphasize two questions</a:t>
            </a:r>
          </a:p>
        </p:txBody>
      </p:sp>
      <p:sp>
        <p:nvSpPr>
          <p:cNvPr id="4" name="Slide Number Placeholder 3"/>
          <p:cNvSpPr>
            <a:spLocks noGrp="1"/>
          </p:cNvSpPr>
          <p:nvPr>
            <p:ph type="sldNum" sz="quarter" idx="5"/>
          </p:nvPr>
        </p:nvSpPr>
        <p:spPr/>
        <p:txBody>
          <a:bodyPr/>
          <a:lstStyle/>
          <a:p>
            <a:fld id="{2132ADE5-2394-4467-9AAC-24E1A7BC2BBF}" type="slidenum">
              <a:rPr lang="en-US" smtClean="0"/>
              <a:t>9</a:t>
            </a:fld>
            <a:endParaRPr lang="en-US"/>
          </a:p>
        </p:txBody>
      </p:sp>
    </p:spTree>
    <p:extLst>
      <p:ext uri="{BB962C8B-B14F-4D97-AF65-F5344CB8AC3E}">
        <p14:creationId xmlns:p14="http://schemas.microsoft.com/office/powerpoint/2010/main" val="403210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Article from the Chronicle of Higher Ed, 10/6/22</a:t>
            </a:r>
          </a:p>
        </p:txBody>
      </p:sp>
      <p:sp>
        <p:nvSpPr>
          <p:cNvPr id="4" name="Slide Number Placeholder 3"/>
          <p:cNvSpPr>
            <a:spLocks noGrp="1"/>
          </p:cNvSpPr>
          <p:nvPr>
            <p:ph type="sldNum" sz="quarter" idx="5"/>
          </p:nvPr>
        </p:nvSpPr>
        <p:spPr/>
        <p:txBody>
          <a:bodyPr/>
          <a:lstStyle/>
          <a:p>
            <a:fld id="{2132ADE5-2394-4467-9AAC-24E1A7BC2BBF}" type="slidenum">
              <a:rPr lang="en-US" smtClean="0"/>
              <a:t>10</a:t>
            </a:fld>
            <a:endParaRPr lang="en-US"/>
          </a:p>
        </p:txBody>
      </p:sp>
    </p:spTree>
    <p:extLst>
      <p:ext uri="{BB962C8B-B14F-4D97-AF65-F5344CB8AC3E}">
        <p14:creationId xmlns:p14="http://schemas.microsoft.com/office/powerpoint/2010/main" val="15418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accommodations are confidential. Discuss UPL differences and UPL Instructor Form</a:t>
            </a:r>
          </a:p>
        </p:txBody>
      </p:sp>
      <p:sp>
        <p:nvSpPr>
          <p:cNvPr id="4" name="Slide Number Placeholder 3"/>
          <p:cNvSpPr>
            <a:spLocks noGrp="1"/>
          </p:cNvSpPr>
          <p:nvPr>
            <p:ph type="sldNum" sz="quarter" idx="5"/>
          </p:nvPr>
        </p:nvSpPr>
        <p:spPr/>
        <p:txBody>
          <a:bodyPr/>
          <a:lstStyle/>
          <a:p>
            <a:fld id="{2132ADE5-2394-4467-9AAC-24E1A7BC2BBF}" type="slidenum">
              <a:rPr lang="en-US" smtClean="0"/>
              <a:t>11</a:t>
            </a:fld>
            <a:endParaRPr lang="en-US"/>
          </a:p>
        </p:txBody>
      </p:sp>
    </p:spTree>
    <p:extLst>
      <p:ext uri="{BB962C8B-B14F-4D97-AF65-F5344CB8AC3E}">
        <p14:creationId xmlns:p14="http://schemas.microsoft.com/office/powerpoint/2010/main" val="124172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CPR example</a:t>
            </a:r>
          </a:p>
        </p:txBody>
      </p:sp>
      <p:sp>
        <p:nvSpPr>
          <p:cNvPr id="4" name="Slide Number Placeholder 3"/>
          <p:cNvSpPr>
            <a:spLocks noGrp="1"/>
          </p:cNvSpPr>
          <p:nvPr>
            <p:ph type="sldNum" sz="quarter" idx="5"/>
          </p:nvPr>
        </p:nvSpPr>
        <p:spPr/>
        <p:txBody>
          <a:bodyPr/>
          <a:lstStyle/>
          <a:p>
            <a:fld id="{2132ADE5-2394-4467-9AAC-24E1A7BC2BBF}" type="slidenum">
              <a:rPr lang="en-US" smtClean="0"/>
              <a:t>13</a:t>
            </a:fld>
            <a:endParaRPr lang="en-US"/>
          </a:p>
        </p:txBody>
      </p:sp>
    </p:spTree>
    <p:extLst>
      <p:ext uri="{BB962C8B-B14F-4D97-AF65-F5344CB8AC3E}">
        <p14:creationId xmlns:p14="http://schemas.microsoft.com/office/powerpoint/2010/main" val="199710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2ADE5-2394-4467-9AAC-24E1A7BC2BBF}" type="slidenum">
              <a:rPr lang="en-US" smtClean="0"/>
              <a:t>18</a:t>
            </a:fld>
            <a:endParaRPr lang="en-US"/>
          </a:p>
        </p:txBody>
      </p:sp>
    </p:spTree>
    <p:extLst>
      <p:ext uri="{BB962C8B-B14F-4D97-AF65-F5344CB8AC3E}">
        <p14:creationId xmlns:p14="http://schemas.microsoft.com/office/powerpoint/2010/main" val="296902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Arapahoe CC – AHEAD access - http://ahead.wiley.com:8080/ahead/articles/view/6193 </a:t>
            </a:r>
          </a:p>
          <a:p>
            <a:r>
              <a:rPr lang="en-US"/>
              <a:t>Schneider v. Shah – AHEAD - http://ahead.wiley.com:8080/ahead/articles/view/6034</a:t>
            </a:r>
          </a:p>
          <a:p>
            <a:r>
              <a:rPr lang="en-US"/>
              <a:t>Globe – AHEAD - http://ahead.wiley.com:8080/ahead/articles/view/6199</a:t>
            </a:r>
          </a:p>
          <a:p>
            <a:r>
              <a:rPr lang="en-US"/>
              <a:t>Antelope Valley – AHEAD - http://ahead.wiley.com:8080/ahead/articles/view/6190</a:t>
            </a:r>
          </a:p>
        </p:txBody>
      </p:sp>
      <p:sp>
        <p:nvSpPr>
          <p:cNvPr id="4" name="Slide Number Placeholder 3"/>
          <p:cNvSpPr>
            <a:spLocks noGrp="1"/>
          </p:cNvSpPr>
          <p:nvPr>
            <p:ph type="sldNum" sz="quarter" idx="5"/>
          </p:nvPr>
        </p:nvSpPr>
        <p:spPr/>
        <p:txBody>
          <a:bodyPr/>
          <a:lstStyle/>
          <a:p>
            <a:fld id="{2132ADE5-2394-4467-9AAC-24E1A7BC2BBF}" type="slidenum">
              <a:rPr lang="en-US" smtClean="0"/>
              <a:t>19</a:t>
            </a:fld>
            <a:endParaRPr lang="en-US"/>
          </a:p>
        </p:txBody>
      </p:sp>
    </p:spTree>
    <p:extLst>
      <p:ext uri="{BB962C8B-B14F-4D97-AF65-F5344CB8AC3E}">
        <p14:creationId xmlns:p14="http://schemas.microsoft.com/office/powerpoint/2010/main" val="356388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University of Utah – AHEAD - http://ahead.wiley.com:8080/ahead/articles/view/5769</a:t>
            </a:r>
          </a:p>
          <a:p>
            <a:r>
              <a:rPr lang="en-US"/>
              <a:t>Kennesaw State – AHEAD - http://ahead.wiley.com:8080/ahead/articles/view/6183</a:t>
            </a:r>
          </a:p>
          <a:p>
            <a:r>
              <a:rPr lang="en-US"/>
              <a:t>NCSU – AHEAD - http://ahead.wiley.com:8080/ahead/articles/view/5925</a:t>
            </a:r>
          </a:p>
          <a:p>
            <a:r>
              <a:rPr lang="en-US"/>
              <a:t>CUNY Queensborough – AHEAD - http://ahead.wiley.com:8080/ahead/articles/view/6177</a:t>
            </a:r>
          </a:p>
        </p:txBody>
      </p:sp>
      <p:sp>
        <p:nvSpPr>
          <p:cNvPr id="4" name="Slide Number Placeholder 3"/>
          <p:cNvSpPr>
            <a:spLocks noGrp="1"/>
          </p:cNvSpPr>
          <p:nvPr>
            <p:ph type="sldNum" sz="quarter" idx="5"/>
          </p:nvPr>
        </p:nvSpPr>
        <p:spPr/>
        <p:txBody>
          <a:bodyPr/>
          <a:lstStyle/>
          <a:p>
            <a:fld id="{2132ADE5-2394-4467-9AAC-24E1A7BC2BBF}" type="slidenum">
              <a:rPr lang="en-US" smtClean="0"/>
              <a:t>20</a:t>
            </a:fld>
            <a:endParaRPr lang="en-US"/>
          </a:p>
        </p:txBody>
      </p:sp>
    </p:spTree>
    <p:extLst>
      <p:ext uri="{BB962C8B-B14F-4D97-AF65-F5344CB8AC3E}">
        <p14:creationId xmlns:p14="http://schemas.microsoft.com/office/powerpoint/2010/main" val="4267287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rojection Nav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1A25C-4541-4C24-B7F1-2931B59FCC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2266668"/>
            <a:ext cx="5547046" cy="1868012"/>
          </a:xfrm>
          <a:prstGeom prst="rect">
            <a:avLst/>
          </a:prstGeom>
        </p:spPr>
      </p:pic>
    </p:spTree>
    <p:extLst>
      <p:ext uri="{BB962C8B-B14F-4D97-AF65-F5344CB8AC3E}">
        <p14:creationId xmlns:p14="http://schemas.microsoft.com/office/powerpoint/2010/main" val="40470183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5949-6C48-4EB7-AFA0-6D14A81D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719-2142-4D4D-9C4F-5491B014D8E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0B328-D770-46F5-8A75-2B5C3592050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D9FF6A5-43DF-48CA-96DF-BD32C9EDF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08623-2302-4B5E-8DDD-9743A7C460E5}"/>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77046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DDD9-3510-4963-9160-8B13A59F46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A452E-FF63-4A5D-924A-235282C46E2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EF23D8-8D76-402A-A6E9-7D3D702F73B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49B34-B384-4577-8BDE-B16EAF6BAA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9CFB39-FA20-4821-9882-E33A7390CF1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FFA23EC-6702-4461-A13F-11A078D44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1FA28-4F88-4D8B-BCF9-3E5B48749EB7}"/>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92958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6B9C-BC06-4E48-BAF6-A6B2901F2C0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EF2CECF-DAA0-4908-B93A-742EE13EA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A71CC-6B43-4261-9A38-E3C7E09E06E1}"/>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20628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FA483A-A452-4FF1-AC72-E37302D05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69C87A-1B23-43F7-AEB4-7247FDFBB678}"/>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29135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66-43ED-41E0-B619-0EDAC38E356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78583-B43C-48EA-B2F0-D24B057678C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17251A-B057-4F6F-A27E-65A4D4AA02C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F3139C-057D-446C-80E4-9800A3B2A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561F0-A2A4-4E18-B362-47E677C6D57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74385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BA86-B123-4E36-8CF4-7D8FB75A789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7396B-255C-456D-921F-88A8580529C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E7BE32A-AFF0-4D98-A509-7D0784B873D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E9621ED-4685-464A-8871-0212DFC1E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55114-B05E-4DBC-A4D9-9C1E4C0A967D}"/>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95658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3874-3EA6-4ADA-8919-84D0B1FD9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A1E07-4C20-4C4A-A1C4-8ECD98E940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C8D674D-6FBC-4914-9369-00090FAD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DB512-7FB1-4FA2-9F83-8B9F6606B60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332917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CF246-DA09-4188-AA5E-95A2E53C7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DD9D3-4569-4C9C-9EDB-BBE37D452A7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364A19-A6D7-4160-9F84-786DC59B4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F3314-C269-4E3D-8824-B81B3BF6277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81594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607F-A0D7-414C-B0C1-2251342AFAA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CA4700-1B71-487E-9DBB-61CED81910A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C060B58-30C1-41E9-A64B-BB6F37840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946CF-5B99-4C9B-BFD9-160D27F4D23C}"/>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218699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777E-D411-45B6-AF0E-52EBF5548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C7508-E956-437C-97B9-F70D3B9C33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A2DA6C-FECE-4968-8405-2703F92A8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FD70B-FC1D-4193-95DA-CDE8F7862D3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43530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Projection 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FD24C-7FE8-4821-B3A9-BE5CCC8B8B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620" y="2226394"/>
            <a:ext cx="5503940" cy="1790438"/>
          </a:xfrm>
          <a:prstGeom prst="rect">
            <a:avLst/>
          </a:prstGeom>
        </p:spPr>
      </p:pic>
    </p:spTree>
    <p:extLst>
      <p:ext uri="{BB962C8B-B14F-4D97-AF65-F5344CB8AC3E}">
        <p14:creationId xmlns:p14="http://schemas.microsoft.com/office/powerpoint/2010/main" val="1983573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97F1-04EB-4C73-90FD-7DEAC3336847}"/>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7771D-4F8F-4911-9C60-6EDDCA71A8FF}"/>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551D163-AFDB-4B1A-8A9C-996CE0C49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8FB46-E23A-4326-854A-D368983CA73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613781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5949-6C48-4EB7-AFA0-6D14A81D40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719-2142-4D4D-9C4F-5491B014D8E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0B328-D770-46F5-8A75-2B5C3592050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D9FF6A5-43DF-48CA-96DF-BD32C9EDF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08623-2302-4B5E-8DDD-9743A7C460E5}"/>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109727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DDD9-3510-4963-9160-8B13A59F46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A452E-FF63-4A5D-924A-235282C46E2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EF23D8-8D76-402A-A6E9-7D3D702F73B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C49B34-B384-4577-8BDE-B16EAF6BAA7B}"/>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9CFB39-FA20-4821-9882-E33A7390CF1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AFFA23EC-6702-4461-A13F-11A078D44B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1FA28-4F88-4D8B-BCF9-3E5B48749EB7}"/>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489425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6B9C-BC06-4E48-BAF6-A6B2901F2C0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EF2CECF-DAA0-4908-B93A-742EE13EA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A71CC-6B43-4261-9A38-E3C7E09E06E1}"/>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502458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FA483A-A452-4FF1-AC72-E37302D05E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69C87A-1B23-43F7-AEB4-7247FDFBB678}"/>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379859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1866-43ED-41E0-B619-0EDAC38E356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878583-B43C-48EA-B2F0-D24B057678C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17251A-B057-4F6F-A27E-65A4D4AA02C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DCF3139C-057D-446C-80E4-9800A3B2A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D561F0-A2A4-4E18-B362-47E677C6D57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257138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BA86-B123-4E36-8CF4-7D8FB75A789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47396B-255C-456D-921F-88A8580529C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E7BE32A-AFF0-4D98-A509-7D0784B873D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FE9621ED-4685-464A-8871-0212DFC1E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55114-B05E-4DBC-A4D9-9C1E4C0A967D}"/>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769006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3874-3EA6-4ADA-8919-84D0B1FD9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5A1E07-4C20-4C4A-A1C4-8ECD98E940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C8D674D-6FBC-4914-9369-00090FAD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DB512-7FB1-4FA2-9F83-8B9F6606B60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055702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BCF246-DA09-4188-AA5E-95A2E53C7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DD9D3-4569-4C9C-9EDB-BBE37D452A7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364A19-A6D7-4160-9F84-786DC59B4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F3314-C269-4E3D-8824-B81B3BF6277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3445717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402826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avy Cover-Title with Logo ">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58FA55D-D9DC-48FB-82F3-1C17E255BA3F}"/>
              </a:ext>
            </a:extLst>
          </p:cNvPr>
          <p:cNvSpPr>
            <a:spLocks noGrp="1"/>
          </p:cNvSpPr>
          <p:nvPr>
            <p:ph type="subTitle" idx="1" hasCustomPrompt="1"/>
          </p:nvPr>
        </p:nvSpPr>
        <p:spPr>
          <a:xfrm>
            <a:off x="1143000" y="4484906"/>
            <a:ext cx="6858000" cy="107506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Text Placeholder 2">
            <a:extLst>
              <a:ext uri="{FF2B5EF4-FFF2-40B4-BE49-F238E27FC236}">
                <a16:creationId xmlns:a16="http://schemas.microsoft.com/office/drawing/2014/main" id="{F71C041B-78A7-4A9D-BA4C-4B5A3E377E06}"/>
              </a:ext>
            </a:extLst>
          </p:cNvPr>
          <p:cNvSpPr>
            <a:spLocks noGrp="1"/>
          </p:cNvSpPr>
          <p:nvPr>
            <p:ph type="body" sz="quarter" idx="10" hasCustomPrompt="1"/>
          </p:nvPr>
        </p:nvSpPr>
        <p:spPr>
          <a:xfrm>
            <a:off x="1143001" y="3031066"/>
            <a:ext cx="6857999" cy="1337733"/>
          </a:xfrm>
          <a:prstGeom prst="rect">
            <a:avLst/>
          </a:prstGeom>
        </p:spPr>
        <p:txBody>
          <a:bodyPr anchor="b"/>
          <a:lstStyle>
            <a:lvl1pPr marL="0" indent="0" algn="ctr">
              <a:buNone/>
              <a:defRPr sz="4400">
                <a:solidFill>
                  <a:schemeClr val="accent1"/>
                </a:solidFill>
                <a:latin typeface="+mj-lt"/>
              </a:defRPr>
            </a:lvl1pPr>
          </a:lstStyle>
          <a:p>
            <a:pPr lvl="0"/>
            <a:r>
              <a:rPr lang="en-US"/>
              <a:t>Click to edit title</a:t>
            </a:r>
          </a:p>
        </p:txBody>
      </p:sp>
      <p:pic>
        <p:nvPicPr>
          <p:cNvPr id="4" name="Picture 3">
            <a:extLst>
              <a:ext uri="{FF2B5EF4-FFF2-40B4-BE49-F238E27FC236}">
                <a16:creationId xmlns:a16="http://schemas.microsoft.com/office/drawing/2014/main" id="{EA515489-4F26-48DD-8F27-15966AEFC6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7786" y="1165917"/>
            <a:ext cx="4198852" cy="1413997"/>
          </a:xfrm>
          <a:prstGeom prst="rect">
            <a:avLst/>
          </a:prstGeom>
        </p:spPr>
      </p:pic>
    </p:spTree>
    <p:extLst>
      <p:ext uri="{BB962C8B-B14F-4D97-AF65-F5344CB8AC3E}">
        <p14:creationId xmlns:p14="http://schemas.microsoft.com/office/powerpoint/2010/main" val="1888099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331587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278409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96BE4-679C-4DFE-B5DB-965AC62CBF37}"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881516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796BE4-679C-4DFE-B5DB-965AC62CBF37}" type="datetimeFigureOut">
              <a:rPr lang="en-US" smtClean="0"/>
              <a:pPr/>
              <a:t>7/24/2024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118654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p>
        </p:txBody>
      </p:sp>
      <p:sp>
        <p:nvSpPr>
          <p:cNvPr id="3" name="Date Placeholder 2"/>
          <p:cNvSpPr>
            <a:spLocks noGrp="1"/>
          </p:cNvSpPr>
          <p:nvPr>
            <p:ph type="dt" sz="half" idx="10"/>
          </p:nvPr>
        </p:nvSpPr>
        <p:spPr/>
        <p:txBody>
          <a:bodyPr/>
          <a:lstStyle/>
          <a:p>
            <a:fld id="{2D796BE4-679C-4DFE-B5DB-965AC62CBF37}"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3267279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96BE4-679C-4DFE-B5DB-965AC62CBF37}" type="datetimeFigureOut">
              <a:rPr lang="en-US" smtClean="0"/>
              <a:pPr/>
              <a:t>7/24/2024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4096472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796BE4-679C-4DFE-B5DB-965AC62CBF37}" type="datetimeFigureOut">
              <a:rPr lang="en-US" smtClean="0"/>
              <a:pPr/>
              <a:t>7/24/2024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32556200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796BE4-679C-4DFE-B5DB-965AC62CBF37}" type="datetimeFigureOut">
              <a:rPr lang="en-US" smtClean="0"/>
              <a:pPr/>
              <a:t>7/24/2024</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16325660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D796BE4-679C-4DFE-B5DB-965AC62CBF37}" type="datetimeFigureOut">
              <a:rPr lang="en-US" smtClean="0"/>
              <a:pPr/>
              <a:t>7/24/2024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2329230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179485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Cover-Title with Logo">
    <p:bg>
      <p:bgPr>
        <a:solidFill>
          <a:schemeClr val="bg1"/>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58FA55D-D9DC-48FB-82F3-1C17E255BA3F}"/>
              </a:ext>
            </a:extLst>
          </p:cNvPr>
          <p:cNvSpPr>
            <a:spLocks noGrp="1"/>
          </p:cNvSpPr>
          <p:nvPr>
            <p:ph type="subTitle" idx="1" hasCustomPrompt="1"/>
          </p:nvPr>
        </p:nvSpPr>
        <p:spPr>
          <a:xfrm>
            <a:off x="1143000" y="4484906"/>
            <a:ext cx="6858000" cy="1075065"/>
          </a:xfrm>
          <a:prstGeom prst="rect">
            <a:avLst/>
          </a:prstGeo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8" name="Text Placeholder 7">
            <a:extLst>
              <a:ext uri="{FF2B5EF4-FFF2-40B4-BE49-F238E27FC236}">
                <a16:creationId xmlns:a16="http://schemas.microsoft.com/office/drawing/2014/main" id="{44801865-D825-4376-B108-4B402E1A05CD}"/>
              </a:ext>
            </a:extLst>
          </p:cNvPr>
          <p:cNvSpPr>
            <a:spLocks noGrp="1"/>
          </p:cNvSpPr>
          <p:nvPr>
            <p:ph type="body" sz="quarter" idx="10" hasCustomPrompt="1"/>
          </p:nvPr>
        </p:nvSpPr>
        <p:spPr>
          <a:xfrm>
            <a:off x="1143000" y="3141134"/>
            <a:ext cx="6858000" cy="1227139"/>
          </a:xfrm>
          <a:prstGeom prst="rect">
            <a:avLst/>
          </a:prstGeom>
        </p:spPr>
        <p:txBody>
          <a:bodyPr anchor="b"/>
          <a:lstStyle>
            <a:lvl1pPr marL="0" indent="0" algn="ctr">
              <a:buNone/>
              <a:defRPr sz="4400">
                <a:solidFill>
                  <a:schemeClr val="tx2"/>
                </a:solidFill>
                <a:latin typeface="+mj-lt"/>
              </a:defRPr>
            </a:lvl1pPr>
          </a:lstStyle>
          <a:p>
            <a:pPr lvl="0"/>
            <a:r>
              <a:rPr lang="en-US"/>
              <a:t>Click to edit title</a:t>
            </a:r>
          </a:p>
        </p:txBody>
      </p:sp>
      <p:pic>
        <p:nvPicPr>
          <p:cNvPr id="5" name="Picture 4">
            <a:extLst>
              <a:ext uri="{FF2B5EF4-FFF2-40B4-BE49-F238E27FC236}">
                <a16:creationId xmlns:a16="http://schemas.microsoft.com/office/drawing/2014/main" id="{6E304BE5-BF70-41A0-BAA7-D6CD2CD392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3388" y="1197699"/>
            <a:ext cx="4198851" cy="1365891"/>
          </a:xfrm>
          <a:prstGeom prst="rect">
            <a:avLst/>
          </a:prstGeom>
        </p:spPr>
      </p:pic>
    </p:spTree>
    <p:extLst>
      <p:ext uri="{BB962C8B-B14F-4D97-AF65-F5344CB8AC3E}">
        <p14:creationId xmlns:p14="http://schemas.microsoft.com/office/powerpoint/2010/main" val="19922015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047319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1103615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85637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3351243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900897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96BE4-679C-4DFE-B5DB-965AC62CBF37}" type="datetimeFigureOut">
              <a:rPr lang="en-US" smtClean="0"/>
              <a:pPr/>
              <a:t>7/24/2024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94D2C-FA1A-4C0C-8A0A-51D998E8491E}" type="slidenum">
              <a:rPr lang="en-US" smtClean="0"/>
              <a:pPr/>
              <a:t>‹#›</a:t>
            </a:fld>
            <a:endParaRPr lang="en-US"/>
          </a:p>
        </p:txBody>
      </p:sp>
    </p:spTree>
    <p:extLst>
      <p:ext uri="{BB962C8B-B14F-4D97-AF65-F5344CB8AC3E}">
        <p14:creationId xmlns:p14="http://schemas.microsoft.com/office/powerpoint/2010/main" val="339776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Option 1">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94345B-51E1-48BA-8DD3-D289779D938B}"/>
              </a:ext>
            </a:extLst>
          </p:cNvPr>
          <p:cNvSpPr/>
          <p:nvPr userDrawn="1"/>
        </p:nvSpPr>
        <p:spPr>
          <a:xfrm>
            <a:off x="0" y="0"/>
            <a:ext cx="9144000" cy="2490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3AFF5933-A7C5-414D-93EF-23E722D13A43}"/>
              </a:ext>
            </a:extLst>
          </p:cNvPr>
          <p:cNvSpPr>
            <a:spLocks noGrp="1"/>
          </p:cNvSpPr>
          <p:nvPr>
            <p:ph type="body" sz="quarter" idx="10" hasCustomPrompt="1"/>
          </p:nvPr>
        </p:nvSpPr>
        <p:spPr>
          <a:xfrm>
            <a:off x="1952255" y="3710344"/>
            <a:ext cx="5239490" cy="1544526"/>
          </a:xfrm>
          <a:prstGeom prst="rect">
            <a:avLst/>
          </a:prstGeom>
        </p:spPr>
        <p:txBody>
          <a:bodyPr/>
          <a:lstStyle>
            <a:lvl1pPr marL="0" indent="0" algn="ctr">
              <a:buNone/>
              <a:defRPr sz="54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8" name="Picture 7">
            <a:extLst>
              <a:ext uri="{FF2B5EF4-FFF2-40B4-BE49-F238E27FC236}">
                <a16:creationId xmlns:a16="http://schemas.microsoft.com/office/drawing/2014/main" id="{F34AF086-69A1-49B7-82F6-D0EAF00B38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6044" y="530637"/>
            <a:ext cx="2448239" cy="1455235"/>
          </a:xfrm>
          <a:prstGeom prst="rect">
            <a:avLst/>
          </a:prstGeom>
        </p:spPr>
      </p:pic>
    </p:spTree>
    <p:extLst>
      <p:ext uri="{BB962C8B-B14F-4D97-AF65-F5344CB8AC3E}">
        <p14:creationId xmlns:p14="http://schemas.microsoft.com/office/powerpoint/2010/main" val="394079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56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D9F9E7-96D7-4B3D-B41A-108635801FC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4" name="Subtitle 2">
            <a:extLst>
              <a:ext uri="{FF2B5EF4-FFF2-40B4-BE49-F238E27FC236}">
                <a16:creationId xmlns:a16="http://schemas.microsoft.com/office/drawing/2014/main" id="{713CE537-BF8A-43D7-96D1-B79BD8EC8D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9F564375-F36B-4AE2-ADC8-49F012E38F45}"/>
              </a:ext>
            </a:extLst>
          </p:cNvPr>
          <p:cNvSpPr>
            <a:spLocks noGrp="1"/>
          </p:cNvSpPr>
          <p:nvPr>
            <p:ph type="ftr" sz="quarter" idx="11"/>
          </p:nvPr>
        </p:nvSpPr>
        <p:spPr>
          <a:xfrm>
            <a:off x="3028950" y="6356351"/>
            <a:ext cx="3086100" cy="365125"/>
          </a:xfrm>
        </p:spPr>
        <p:txBody>
          <a:bodyPr/>
          <a:lstStyle/>
          <a:p>
            <a:endParaRPr lang="en-US"/>
          </a:p>
        </p:txBody>
      </p:sp>
      <p:sp>
        <p:nvSpPr>
          <p:cNvPr id="7" name="Slide Number Placeholder 5">
            <a:extLst>
              <a:ext uri="{FF2B5EF4-FFF2-40B4-BE49-F238E27FC236}">
                <a16:creationId xmlns:a16="http://schemas.microsoft.com/office/drawing/2014/main" id="{3C7C47F4-245A-4F07-9A64-DEF60E4EE016}"/>
              </a:ext>
            </a:extLst>
          </p:cNvPr>
          <p:cNvSpPr>
            <a:spLocks noGrp="1"/>
          </p:cNvSpPr>
          <p:nvPr>
            <p:ph type="sldNum" sz="quarter" idx="12"/>
          </p:nvPr>
        </p:nvSpPr>
        <p:spPr>
          <a:xfrm>
            <a:off x="6457950" y="6356351"/>
            <a:ext cx="2057400" cy="365125"/>
          </a:xfrm>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879047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777E-D411-45B6-AF0E-52EBF55486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C7508-E956-437C-97B9-F70D3B9C33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7A2DA6C-FECE-4968-8405-2703F92A8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FD70B-FC1D-4193-95DA-CDE8F7862D30}"/>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39290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97F1-04EB-4C73-90FD-7DEAC3336847}"/>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7771D-4F8F-4911-9C60-6EDDCA71A8FF}"/>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C551D163-AFDB-4B1A-8A9C-996CE0C49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8FB46-E23A-4326-854A-D368983CA73F}"/>
              </a:ext>
            </a:extLst>
          </p:cNvPr>
          <p:cNvSpPr>
            <a:spLocks noGrp="1"/>
          </p:cNvSpPr>
          <p:nvPr>
            <p:ph type="sldNum" sz="quarter" idx="12"/>
          </p:nvPr>
        </p:nvSpPr>
        <p:spPr/>
        <p:txBody>
          <a:bodyPr/>
          <a:lstStyle/>
          <a:p>
            <a:fld id="{BD0DFC8E-D006-4B55-BBF2-7AB50F8F017C}" type="slidenum">
              <a:rPr lang="en-US" smtClean="0"/>
              <a:t>‹#›</a:t>
            </a:fld>
            <a:endParaRPr lang="en-US"/>
          </a:p>
        </p:txBody>
      </p:sp>
    </p:spTree>
    <p:extLst>
      <p:ext uri="{BB962C8B-B14F-4D97-AF65-F5344CB8AC3E}">
        <p14:creationId xmlns:p14="http://schemas.microsoft.com/office/powerpoint/2010/main" val="1970341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898033"/>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684" r:id="rId3"/>
    <p:sldLayoutId id="2147483707" r:id="rId4"/>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009870"/>
      </p:ext>
    </p:extLst>
  </p:cSld>
  <p:clrMap bg1="lt1" tx1="dk1" bg2="lt2" tx2="dk2" accent1="accent1" accent2="accent2" accent3="accent3" accent4="accent4" accent5="accent5" accent6="accent6" hlink="hlink" folHlink="folHlink"/>
  <p:sldLayoutIdLst>
    <p:sldLayoutId id="2147483706" r:id="rId1"/>
    <p:sldLayoutId id="2147483708" r:id="rId2"/>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580DC-9B5F-44C1-922E-8D1A4D5090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3386E-8CE8-43B2-836B-5DF95E3AC9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3F979B-529D-4EB8-8DD2-9DFC37B3D7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794C47-6033-4878-A216-87BE6BC942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FC8E-D006-4B55-BBF2-7AB50F8F017C}" type="slidenum">
              <a:rPr lang="en-US" smtClean="0"/>
              <a:t>‹#›</a:t>
            </a:fld>
            <a:endParaRPr lang="en-US"/>
          </a:p>
        </p:txBody>
      </p:sp>
      <p:pic>
        <p:nvPicPr>
          <p:cNvPr id="8" name="Picture 7">
            <a:extLst>
              <a:ext uri="{FF2B5EF4-FFF2-40B4-BE49-F238E27FC236}">
                <a16:creationId xmlns:a16="http://schemas.microsoft.com/office/drawing/2014/main" id="{2EB822E6-FB5E-4AB7-B162-07BB959DC6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358" y="6263125"/>
            <a:ext cx="1342427" cy="452073"/>
          </a:xfrm>
          <a:prstGeom prst="rect">
            <a:avLst/>
          </a:prstGeom>
        </p:spPr>
      </p:pic>
    </p:spTree>
    <p:extLst>
      <p:ext uri="{BB962C8B-B14F-4D97-AF65-F5344CB8AC3E}">
        <p14:creationId xmlns:p14="http://schemas.microsoft.com/office/powerpoint/2010/main" val="398381159"/>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accent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580DC-9B5F-44C1-922E-8D1A4D5090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3386E-8CE8-43B2-836B-5DF95E3AC90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3F979B-529D-4EB8-8DD2-9DFC37B3D7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794C47-6033-4878-A216-87BE6BC942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FC8E-D006-4B55-BBF2-7AB50F8F017C}" type="slidenum">
              <a:rPr lang="en-US" smtClean="0"/>
              <a:t>‹#›</a:t>
            </a:fld>
            <a:endParaRPr lang="en-US"/>
          </a:p>
        </p:txBody>
      </p:sp>
      <p:pic>
        <p:nvPicPr>
          <p:cNvPr id="9" name="Picture 8">
            <a:extLst>
              <a:ext uri="{FF2B5EF4-FFF2-40B4-BE49-F238E27FC236}">
                <a16:creationId xmlns:a16="http://schemas.microsoft.com/office/drawing/2014/main" id="{78294ED9-D15E-4DCF-9FBD-1B469C5C7FE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338" y="6255429"/>
            <a:ext cx="1389706" cy="452073"/>
          </a:xfrm>
          <a:prstGeom prst="rect">
            <a:avLst/>
          </a:prstGeom>
        </p:spPr>
      </p:pic>
    </p:spTree>
    <p:extLst>
      <p:ext uri="{BB962C8B-B14F-4D97-AF65-F5344CB8AC3E}">
        <p14:creationId xmlns:p14="http://schemas.microsoft.com/office/powerpoint/2010/main" val="1536359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D796BE4-679C-4DFE-B5DB-965AC62CBF37}" type="datetimeFigureOut">
              <a:rPr lang="en-US" smtClean="0"/>
              <a:pPr/>
              <a:t>7/24/2024</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8194D2C-FA1A-4C0C-8A0A-51D998E8491E}" type="slidenum">
              <a:rPr lang="en-US" smtClean="0"/>
              <a:pPr/>
              <a:t>‹#›</a:t>
            </a:fld>
            <a:endParaRPr lang="en-US"/>
          </a:p>
        </p:txBody>
      </p:sp>
    </p:spTree>
    <p:extLst>
      <p:ext uri="{BB962C8B-B14F-4D97-AF65-F5344CB8AC3E}">
        <p14:creationId xmlns:p14="http://schemas.microsoft.com/office/powerpoint/2010/main" val="3590287318"/>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hronicle.com/article/when-rigor-targets-disabled-students?utm_source=Iterable&amp;utm_medium=email&amp;utm_campaign=campaign_5271692_nl_Academe-Today_date_20221011&amp;cid=at&amp;source=&amp;sourcei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testing.uncg.edu/up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adata.org/factsheets_en" TargetMode="External"/><Relationship Id="rId3" Type="http://schemas.openxmlformats.org/officeDocument/2006/relationships/hyperlink" Target="mailto:accessibility@uncg.edu" TargetMode="External"/><Relationship Id="rId7" Type="http://schemas.openxmlformats.org/officeDocument/2006/relationships/hyperlink" Target="https://www.access-board.gov/law/ra.html#section-508-federal-electronic-and-information-technology" TargetMode="External"/><Relationship Id="rId2" Type="http://schemas.openxmlformats.org/officeDocument/2006/relationships/hyperlink" Target="https://accessibility.uncg.edu/contacts/report-an-accessibility-issue/" TargetMode="External"/><Relationship Id="rId1" Type="http://schemas.openxmlformats.org/officeDocument/2006/relationships/slideLayout" Target="../slideLayouts/slideLayout7.xml"/><Relationship Id="rId6" Type="http://schemas.openxmlformats.org/officeDocument/2006/relationships/hyperlink" Target="https://www.hhs.gov/sites/default/files/knowyourrights504adafactsheet.pdf" TargetMode="External"/><Relationship Id="rId5" Type="http://schemas.openxmlformats.org/officeDocument/2006/relationships/hyperlink" Target="https://cm.maxient.com/reportingform.php?UNCGreensboro&amp;layout_id=50" TargetMode="External"/><Relationship Id="rId4" Type="http://schemas.openxmlformats.org/officeDocument/2006/relationships/hyperlink" Target="mailto:oars@uncg.ed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DR0ubn0xra9jfTRAeJbRwlvzhSdDS735/view?usp=sharing" TargetMode="External"/><Relationship Id="rId2" Type="http://schemas.openxmlformats.org/officeDocument/2006/relationships/hyperlink" Target="https://accessibility.uncg.edu/contacts/campus-accessibility-info/" TargetMode="External"/><Relationship Id="rId1" Type="http://schemas.openxmlformats.org/officeDocument/2006/relationships/slideLayout" Target="../slideLayouts/slideLayout7.xml"/><Relationship Id="rId6" Type="http://schemas.openxmlformats.org/officeDocument/2006/relationships/hyperlink" Target="https://policy.uncg.edu/university-policies/animals_on_campus/" TargetMode="External"/><Relationship Id="rId5" Type="http://schemas.openxmlformats.org/officeDocument/2006/relationships/hyperlink" Target="https://www.ada.gov/regs2010/service_animal_qa.html" TargetMode="External"/><Relationship Id="rId4" Type="http://schemas.openxmlformats.org/officeDocument/2006/relationships/hyperlink" Target="https://www.section508.gov/create/universal-desig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ada.gov/louisiana-tech.htm" TargetMode="External"/><Relationship Id="rId3" Type="http://schemas.openxmlformats.org/officeDocument/2006/relationships/hyperlink" Target="https://www2.ed.gov/about/offices/list/ocr/docs/investigations/more/11202024-b.pdf" TargetMode="External"/><Relationship Id="rId7" Type="http://schemas.openxmlformats.org/officeDocument/2006/relationships/hyperlink" Target="https://law.justia.com/cases/federal/appellate-courts/ca6/13-3449/13-3449-2014-04-28.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law.justia.com/cases/federal/district-courts/FSupp/873/72/1466140/" TargetMode="External"/><Relationship Id="rId5" Type="http://schemas.openxmlformats.org/officeDocument/2006/relationships/hyperlink" Target="https://law.justia.com/cases/federal/district-courts/FSupp/843/1092/2594000/" TargetMode="External"/><Relationship Id="rId4" Type="http://schemas.openxmlformats.org/officeDocument/2006/relationships/hyperlink" Target="https://www2.ed.gov/about/offices/list/ocr/docs/investigations/more/11202024-a.pdf" TargetMode="External"/><Relationship Id="rId9" Type="http://schemas.openxmlformats.org/officeDocument/2006/relationships/hyperlink" Target="https://www2.ed.gov/about/offices/list/ocr/docs/investigations/more/04162114-a.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justice.gov/opa/pr/justice-department-and-university-nebraska-kearney-settle-lawsuit-over-rights-student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hronicle.com/blogs/ticker/kent-state-will-pay-145000-to-settle-therapy-dog-lawsuit?cid=pm&amp;utm_source=pm&amp;utm_medium=en&amp;elq=b981c65692e04dadb6308a08c131a6a9&amp;elqCampaignId=2149&amp;elqaid=7389&amp;elqat=1&amp;elqTrackId=25113bfd45704d60b65420695b0e165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ahead.wiley.com:8080/ahead/articles/view/5769"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wl-law.com/wp-content/uploads/2018/02/RECORDING-CONVERSATIONS-CHART.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4B44D3-BA42-7A07-2511-B9C473E81A5F}"/>
              </a:ext>
            </a:extLst>
          </p:cNvPr>
          <p:cNvSpPr>
            <a:spLocks noGrp="1"/>
          </p:cNvSpPr>
          <p:nvPr>
            <p:ph type="subTitle" idx="1"/>
          </p:nvPr>
        </p:nvSpPr>
        <p:spPr>
          <a:xfrm>
            <a:off x="1413164" y="3729519"/>
            <a:ext cx="6856248" cy="2506894"/>
          </a:xfrm>
        </p:spPr>
        <p:txBody>
          <a:bodyPr/>
          <a:lstStyle/>
          <a:p>
            <a:endParaRPr lang="en-US" sz="1200">
              <a:latin typeface="+mj-lt"/>
            </a:endParaRPr>
          </a:p>
          <a:p>
            <a:pPr>
              <a:lnSpc>
                <a:spcPct val="150000"/>
              </a:lnSpc>
            </a:pPr>
            <a:r>
              <a:rPr lang="en-US" sz="1400">
                <a:latin typeface="+mj-lt"/>
              </a:rPr>
              <a:t>(</a:t>
            </a:r>
            <a:r>
              <a:rPr lang="en-US" sz="1100">
                <a:latin typeface="+mj-lt"/>
              </a:rPr>
              <a:t>Authored in part by </a:t>
            </a:r>
            <a:r>
              <a:rPr lang="en-US" sz="1400">
                <a:latin typeface="+mj-lt"/>
              </a:rPr>
              <a:t>Dr. Brett Carter, </a:t>
            </a:r>
            <a:r>
              <a:rPr lang="en-US" sz="1100">
                <a:latin typeface="+mj-lt"/>
              </a:rPr>
              <a:t>Associate Vice Chancellor and Dean of Students, and </a:t>
            </a:r>
            <a:r>
              <a:rPr lang="en-US" sz="1400" b="0" i="0">
                <a:effectLst/>
                <a:latin typeface="+mj-lt"/>
              </a:rPr>
              <a:t>Toni Douglas, </a:t>
            </a:r>
            <a:r>
              <a:rPr lang="en-US" sz="1100">
                <a:latin typeface="+mj-lt"/>
              </a:rPr>
              <a:t>F</a:t>
            </a:r>
            <a:r>
              <a:rPr lang="en-US" sz="1100" b="0" i="0">
                <a:effectLst/>
                <a:latin typeface="+mj-lt"/>
              </a:rPr>
              <a:t>ormer Associate General Counsel)</a:t>
            </a:r>
          </a:p>
          <a:p>
            <a:pPr marL="0" marR="0">
              <a:lnSpc>
                <a:spcPct val="150000"/>
              </a:lnSpc>
              <a:spcBef>
                <a:spcPts val="0"/>
              </a:spcBef>
              <a:spcAft>
                <a:spcPts val="0"/>
              </a:spcAft>
            </a:pPr>
            <a:endParaRPr lang="en-US" sz="800">
              <a:latin typeface="+mj-lt"/>
            </a:endParaRPr>
          </a:p>
          <a:p>
            <a:pPr marL="0" marR="0">
              <a:lnSpc>
                <a:spcPct val="150000"/>
              </a:lnSpc>
              <a:spcBef>
                <a:spcPts val="0"/>
              </a:spcBef>
              <a:spcAft>
                <a:spcPts val="0"/>
              </a:spcAft>
            </a:pPr>
            <a:r>
              <a:rPr lang="en-US" sz="1400">
                <a:latin typeface="+mj-lt"/>
              </a:rPr>
              <a:t>Tina Vires</a:t>
            </a:r>
          </a:p>
          <a:p>
            <a:pPr marL="0" marR="0">
              <a:lnSpc>
                <a:spcPct val="150000"/>
              </a:lnSpc>
              <a:spcBef>
                <a:spcPts val="0"/>
              </a:spcBef>
              <a:spcAft>
                <a:spcPts val="0"/>
              </a:spcAft>
            </a:pPr>
            <a:r>
              <a:rPr lang="en-US" sz="1100">
                <a:latin typeface="+mj-lt"/>
              </a:rPr>
              <a:t>Director, Office of </a:t>
            </a:r>
            <a:r>
              <a:rPr lang="en-US" sz="1100" b="0" i="0">
                <a:effectLst/>
                <a:latin typeface="+mj-lt"/>
              </a:rPr>
              <a:t>Accessibility Resources and Services (OARS)</a:t>
            </a:r>
          </a:p>
          <a:p>
            <a:endParaRPr lang="en-US" sz="1000"/>
          </a:p>
        </p:txBody>
      </p:sp>
      <p:sp>
        <p:nvSpPr>
          <p:cNvPr id="3" name="Text Placeholder 2">
            <a:extLst>
              <a:ext uri="{FF2B5EF4-FFF2-40B4-BE49-F238E27FC236}">
                <a16:creationId xmlns:a16="http://schemas.microsoft.com/office/drawing/2014/main" id="{77030E0C-2DEF-7B94-5053-2F5A8344EF3D}"/>
              </a:ext>
            </a:extLst>
          </p:cNvPr>
          <p:cNvSpPr>
            <a:spLocks noGrp="1"/>
          </p:cNvSpPr>
          <p:nvPr>
            <p:ph type="body" sz="quarter" idx="10"/>
          </p:nvPr>
        </p:nvSpPr>
        <p:spPr>
          <a:xfrm>
            <a:off x="335967" y="2635218"/>
            <a:ext cx="9182673" cy="749824"/>
          </a:xfrm>
        </p:spPr>
        <p:txBody>
          <a:bodyPr lIns="91440" tIns="45720" rIns="91440" bIns="45720" anchor="b"/>
          <a:lstStyle/>
          <a:p>
            <a:r>
              <a:rPr lang="en-US" sz="2800">
                <a:cs typeface="Arial"/>
              </a:rPr>
              <a:t>An Overview of Academic Accommodations </a:t>
            </a:r>
            <a:endParaRPr lang="en-US" sz="2800"/>
          </a:p>
        </p:txBody>
      </p:sp>
    </p:spTree>
    <p:extLst>
      <p:ext uri="{BB962C8B-B14F-4D97-AF65-F5344CB8AC3E}">
        <p14:creationId xmlns:p14="http://schemas.microsoft.com/office/powerpoint/2010/main" val="425271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1293090"/>
            <a:ext cx="5891347" cy="1403927"/>
          </a:xfrm>
        </p:spPr>
        <p:txBody>
          <a:bodyPr>
            <a:normAutofit fontScale="90000"/>
          </a:bodyPr>
          <a:lstStyle/>
          <a:p>
            <a:pPr>
              <a:lnSpc>
                <a:spcPct val="100000"/>
              </a:lnSpc>
              <a:spcBef>
                <a:spcPts val="0"/>
              </a:spcBef>
            </a:pPr>
            <a:r>
              <a:rPr lang="en-US" sz="2000" b="1">
                <a:latin typeface="Georgia"/>
              </a:rPr>
              <a:t> </a:t>
            </a:r>
            <a:r>
              <a:rPr lang="en-US" sz="2400" b="1">
                <a:latin typeface="Georgia"/>
              </a:rPr>
              <a:t>Modifications of Course Policy</a:t>
            </a:r>
            <a:br>
              <a:rPr lang="en-US" sz="2400" b="1">
                <a:latin typeface="Georgia"/>
              </a:rPr>
            </a:br>
            <a:r>
              <a:rPr lang="en-US" sz="2400">
                <a:latin typeface="Georgia"/>
              </a:rPr>
              <a:t>(see handout)</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534884" y="2501537"/>
            <a:ext cx="6831875" cy="3816136"/>
          </a:xfrm>
        </p:spPr>
        <p:txBody>
          <a:bodyPr vert="horz" lIns="91440" tIns="45720" rIns="91440" bIns="45720" rtlCol="0" anchor="t">
            <a:normAutofit fontScale="85000" lnSpcReduction="10000"/>
          </a:bodyPr>
          <a:lstStyle/>
          <a:p>
            <a:pPr marL="0" indent="0" algn="l">
              <a:buNone/>
            </a:pPr>
            <a:r>
              <a:rPr lang="en-US" sz="2400" b="1"/>
              <a:t>When extending accommodations related to attendance and due dates, consider:</a:t>
            </a:r>
          </a:p>
          <a:p>
            <a:pPr marL="342900" lvl="0" indent="-342900" algn="l">
              <a:buFont typeface="Arial" panose="020B0604020202020204" pitchFamily="34" charset="0"/>
              <a:buChar char="•"/>
            </a:pPr>
            <a:r>
              <a:rPr lang="en-US" sz="2400" b="1"/>
              <a:t>Is the student doing adequate work/showing appropriate knowledge of the material? </a:t>
            </a:r>
          </a:p>
          <a:p>
            <a:pPr marL="342900" lvl="0" indent="-342900" algn="l">
              <a:buFont typeface="Arial" panose="020B0604020202020204" pitchFamily="34" charset="0"/>
              <a:buChar char="•"/>
            </a:pPr>
            <a:r>
              <a:rPr lang="en-US" sz="2400" b="1"/>
              <a:t>Are assignments being completed? (even if late)</a:t>
            </a:r>
          </a:p>
          <a:p>
            <a:pPr marL="342900" lvl="0" indent="-342900" algn="l">
              <a:buFont typeface="Arial" panose="020B0604020202020204" pitchFamily="34" charset="0"/>
              <a:buChar char="•"/>
            </a:pPr>
            <a:r>
              <a:rPr lang="en-US" sz="2400" b="1"/>
              <a:t>Is there a component of the course/program that would render absences a fundamental alteration, for which a reasonable alternative may not be provided?</a:t>
            </a:r>
          </a:p>
          <a:p>
            <a:pPr lvl="0" algn="l"/>
            <a:r>
              <a:rPr lang="en-US" b="1"/>
              <a:t>Excellent article by Katie Rose Guest </a:t>
            </a:r>
            <a:r>
              <a:rPr lang="en-US" b="1" err="1"/>
              <a:t>Pryal</a:t>
            </a:r>
            <a:r>
              <a:rPr lang="en-US" b="1"/>
              <a:t>, J.D., Ph.D. an adjunct professor of law at the University of North Carolina School of Law: </a:t>
            </a:r>
            <a:r>
              <a:rPr lang="en-US" b="1">
                <a:hlinkClick r:id="rId3">
                  <a:extLst>
                    <a:ext uri="{A12FA001-AC4F-418D-AE19-62706E023703}">
                      <ahyp:hlinkClr xmlns:ahyp="http://schemas.microsoft.com/office/drawing/2018/hyperlinkcolor" val="tx"/>
                    </a:ext>
                  </a:extLst>
                </a:hlinkClick>
              </a:rPr>
              <a:t>When Rigor Targets Disabled Students</a:t>
            </a:r>
            <a:r>
              <a:rPr lang="en-US" b="1"/>
              <a:t> </a:t>
            </a:r>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4"/>
          <a:stretch>
            <a:fillRect/>
          </a:stretch>
        </p:blipFill>
        <p:spPr>
          <a:xfrm>
            <a:off x="418009" y="162098"/>
            <a:ext cx="2233749" cy="2090058"/>
          </a:xfrm>
          <a:prstGeom prst="rect">
            <a:avLst/>
          </a:prstGeom>
        </p:spPr>
      </p:pic>
    </p:spTree>
    <p:extLst>
      <p:ext uri="{BB962C8B-B14F-4D97-AF65-F5344CB8AC3E}">
        <p14:creationId xmlns:p14="http://schemas.microsoft.com/office/powerpoint/2010/main" val="399415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Testing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81019" y="2686264"/>
            <a:ext cx="5726546" cy="3480448"/>
          </a:xfrm>
        </p:spPr>
        <p:txBody>
          <a:bodyPr vert="horz" lIns="91440" tIns="45720" rIns="91440" bIns="45720" rtlCol="0" anchor="t">
            <a:normAutofit/>
          </a:bodyPr>
          <a:lstStyle/>
          <a:p>
            <a:pPr marL="342900" indent="-342900" algn="l">
              <a:buFont typeface="Arial" panose="020B0604020202020204" pitchFamily="34" charset="0"/>
              <a:buChar char="•"/>
            </a:pPr>
            <a:r>
              <a:rPr lang="en-US" sz="2400" b="1"/>
              <a:t>Extended Time</a:t>
            </a:r>
          </a:p>
          <a:p>
            <a:pPr marL="342900" indent="-342900" algn="l">
              <a:buFont typeface="Arial" panose="020B0604020202020204" pitchFamily="34" charset="0"/>
              <a:buChar char="•"/>
            </a:pPr>
            <a:r>
              <a:rPr lang="en-US" sz="2400" b="1"/>
              <a:t>Distraction-Reduced</a:t>
            </a:r>
          </a:p>
          <a:p>
            <a:pPr marL="342900" indent="-342900" algn="l">
              <a:buFont typeface="Arial" panose="020B0604020202020204" pitchFamily="34" charset="0"/>
              <a:buChar char="•"/>
            </a:pPr>
            <a:r>
              <a:rPr lang="en-US" sz="2400" b="1"/>
              <a:t>Private Space</a:t>
            </a:r>
          </a:p>
          <a:p>
            <a:pPr marL="342900" indent="-342900" algn="l">
              <a:buFont typeface="Arial" panose="020B0604020202020204" pitchFamily="34" charset="0"/>
              <a:buChar char="•"/>
            </a:pPr>
            <a:r>
              <a:rPr lang="en-US" sz="2400" b="1"/>
              <a:t>Instructor Space vs OARS vs </a:t>
            </a:r>
            <a:r>
              <a:rPr lang="en-US" sz="2400" b="1">
                <a:hlinkClick r:id="rId3"/>
              </a:rPr>
              <a:t>UPL</a:t>
            </a:r>
            <a:r>
              <a:rPr lang="en-US" b="1"/>
              <a:t> </a:t>
            </a:r>
            <a:r>
              <a:rPr lang="en-US" sz="1800" b="1"/>
              <a:t>in Forney 114</a:t>
            </a:r>
            <a:r>
              <a:rPr lang="en-US" sz="2400" b="1"/>
              <a:t> </a:t>
            </a:r>
            <a:r>
              <a:rPr lang="en-US" sz="1800" b="1"/>
              <a:t>(&amp; confirmation of parameters) </a:t>
            </a:r>
          </a:p>
          <a:p>
            <a:pPr marL="342900" indent="-342900" algn="l">
              <a:buFont typeface="Arial" panose="020B0604020202020204" pitchFamily="34" charset="0"/>
              <a:buChar char="•"/>
            </a:pPr>
            <a:r>
              <a:rPr lang="en-US" sz="2400" b="1"/>
              <a:t>Confidential</a:t>
            </a:r>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4"/>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195383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When Not to Accommodate</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81018" y="2686264"/>
            <a:ext cx="7105171" cy="3480448"/>
          </a:xfrm>
        </p:spPr>
        <p:txBody>
          <a:bodyPr vert="horz" lIns="91440" tIns="45720" rIns="91440" bIns="45720" rtlCol="0" anchor="t">
            <a:normAutofit fontScale="92500"/>
          </a:bodyPr>
          <a:lstStyle/>
          <a:p>
            <a:pPr marL="0" indent="0" algn="l">
              <a:buNone/>
            </a:pPr>
            <a:r>
              <a:rPr lang="en-US" sz="2400" b="1"/>
              <a:t>An accommodation is not considered “reasonable” if any of the following are affirmative:</a:t>
            </a:r>
          </a:p>
          <a:p>
            <a:pPr marL="514350" indent="-514350" algn="l">
              <a:buAutoNum type="arabicPeriod"/>
            </a:pPr>
            <a:r>
              <a:rPr lang="en-US" sz="2400" b="1"/>
              <a:t>Is the accommodation a fundamental alteration of course/program requirements? </a:t>
            </a:r>
            <a:r>
              <a:rPr lang="en-US" sz="2200" b="1" i="1"/>
              <a:t>(be able to defend rationale; see next slide)</a:t>
            </a:r>
          </a:p>
          <a:p>
            <a:pPr marL="514350" indent="-514350" algn="l">
              <a:buAutoNum type="arabicPeriod"/>
            </a:pPr>
            <a:r>
              <a:rPr lang="en-US" sz="2400" b="1"/>
              <a:t>Would the accommodation constitute an undue burden? </a:t>
            </a:r>
            <a:r>
              <a:rPr lang="en-US" sz="2200" b="1" i="1"/>
              <a:t>(Rare - cost may not always be a factor; consider interpreters)</a:t>
            </a:r>
          </a:p>
          <a:p>
            <a:pPr marL="514350" indent="-514350" algn="l">
              <a:buAutoNum type="arabicPeriod"/>
            </a:pPr>
            <a:r>
              <a:rPr lang="en-US" sz="2400" b="1"/>
              <a:t>Does the accommodation result in a direct threat? </a:t>
            </a:r>
            <a:r>
              <a:rPr lang="en-US" sz="2200" b="1" i="1"/>
              <a:t>(Rare)</a:t>
            </a:r>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338117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Fundamental Alteration</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81018" y="2686264"/>
            <a:ext cx="7105171" cy="3480448"/>
          </a:xfrm>
        </p:spPr>
        <p:txBody>
          <a:bodyPr vert="horz" lIns="91440" tIns="45720" rIns="91440" bIns="45720" rtlCol="0" anchor="t">
            <a:normAutofit fontScale="85000" lnSpcReduction="10000"/>
          </a:bodyPr>
          <a:lstStyle/>
          <a:p>
            <a:pPr marL="0" indent="0" algn="l">
              <a:buNone/>
            </a:pPr>
            <a:r>
              <a:rPr lang="en-US" sz="2400" b="1"/>
              <a:t>OCR:  The </a:t>
            </a:r>
            <a:r>
              <a:rPr lang="en-US" b="1"/>
              <a:t>p</a:t>
            </a:r>
            <a:r>
              <a:rPr lang="en-US" sz="2400" b="1"/>
              <a:t>rocess should answer the following:</a:t>
            </a:r>
          </a:p>
          <a:p>
            <a:pPr marL="457200" indent="-457200" algn="l">
              <a:buFont typeface="+mj-lt"/>
              <a:buAutoNum type="arabicPeriod"/>
            </a:pPr>
            <a:r>
              <a:rPr lang="en-US" sz="2400" b="1"/>
              <a:t>Is the decision made by a </a:t>
            </a:r>
            <a:r>
              <a:rPr lang="en-US" sz="2400" b="1" u="sng"/>
              <a:t>group</a:t>
            </a:r>
            <a:r>
              <a:rPr lang="en-US" sz="2400" b="1"/>
              <a:t> of people who are trained, knowledgeable, and experienced in the subject area? </a:t>
            </a:r>
          </a:p>
          <a:p>
            <a:pPr marL="457200" indent="-457200" algn="l">
              <a:buFont typeface="+mj-lt"/>
              <a:buAutoNum type="arabicPeriod"/>
            </a:pPr>
            <a:r>
              <a:rPr lang="en-US" sz="2400" b="1"/>
              <a:t>Have the decision makers considered any reasonable alternatives as essential requirements?</a:t>
            </a:r>
          </a:p>
          <a:p>
            <a:pPr marL="457200" indent="-457200" algn="l">
              <a:buFont typeface="+mj-lt"/>
              <a:buAutoNum type="arabicPeriod"/>
            </a:pPr>
            <a:r>
              <a:rPr lang="en-US" sz="2400" b="1"/>
              <a:t>Did the conclusion result from a careful, thoughtful, and rational review of the program requirements?</a:t>
            </a:r>
          </a:p>
          <a:p>
            <a:pPr marL="0" indent="0" algn="l">
              <a:buNone/>
            </a:pPr>
            <a:r>
              <a:rPr lang="en-US" sz="2400" b="1"/>
              <a:t> </a:t>
            </a:r>
          </a:p>
          <a:p>
            <a:pPr marL="0" indent="0" algn="l">
              <a:buNone/>
            </a:pPr>
            <a:r>
              <a:rPr lang="en-US" sz="2400" b="1"/>
              <a:t>Because something has “</a:t>
            </a:r>
            <a:r>
              <a:rPr lang="en-US" sz="2400" b="1" i="1"/>
              <a:t>always been that way</a:t>
            </a:r>
            <a:r>
              <a:rPr lang="en-US" sz="2400" b="1"/>
              <a:t>” does not equate to a fundamental alteration. </a:t>
            </a:r>
            <a:r>
              <a:rPr lang="en-US" sz="2400" b="1">
                <a:sym typeface="Wingdings" panose="05000000000000000000" pitchFamily="2" charset="2"/>
              </a:rPr>
              <a:t></a:t>
            </a:r>
            <a:endParaRPr lang="en-US" sz="2400" b="1"/>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378030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Other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81018" y="2686264"/>
            <a:ext cx="7105171" cy="3480448"/>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en-US" sz="2400" b="1"/>
              <a:t>OARS may assess needs and send accommodation letters for students experiencing temporary circumstances (concussions, injuries, hospitalization, etc.).</a:t>
            </a:r>
          </a:p>
          <a:p>
            <a:pPr marL="342900" indent="-342900" algn="l">
              <a:buFont typeface="Arial" panose="020B0604020202020204" pitchFamily="34" charset="0"/>
              <a:buChar char="•"/>
            </a:pPr>
            <a:r>
              <a:rPr lang="en-US" sz="2400" b="1"/>
              <a:t>OARS also partners with Title IX to aid in the provision of needed accommodations for pregnant and parenting students. Generally, we should kindly work with these students and an accommodation notice may not be required. </a:t>
            </a:r>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220293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Accommodation Notice</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78576" y="2528785"/>
            <a:ext cx="7105171" cy="3917736"/>
          </a:xfrm>
        </p:spPr>
        <p:txBody>
          <a:bodyPr vert="horz" lIns="91440" tIns="45720" rIns="91440" bIns="45720" rtlCol="0" anchor="t">
            <a:normAutofit fontScale="92500" lnSpcReduction="10000"/>
          </a:bodyPr>
          <a:lstStyle/>
          <a:p>
            <a:pPr algn="l">
              <a:lnSpc>
                <a:spcPct val="110000"/>
              </a:lnSpc>
            </a:pPr>
            <a:r>
              <a:rPr lang="en-US"/>
              <a:t>“Instructors and students are encouraged to retain a copy of this email and to communicate regarding any specific implementation arrangements that may be needed.”</a:t>
            </a:r>
          </a:p>
          <a:p>
            <a:pPr algn="l">
              <a:lnSpc>
                <a:spcPct val="110000"/>
              </a:lnSpc>
              <a:spcBef>
                <a:spcPts val="4200"/>
              </a:spcBef>
            </a:pPr>
            <a:r>
              <a:rPr lang="en-US"/>
              <a:t>“Instructors must contact OARS before denying any below accommodation(s), for assistance in implementing accommodations, or if an accommodation may be a fundamental alteration of course objectives”</a:t>
            </a:r>
          </a:p>
          <a:p>
            <a:pPr marL="0" indent="0">
              <a:spcBef>
                <a:spcPts val="1800"/>
              </a:spcBef>
              <a:buNone/>
            </a:pPr>
            <a:r>
              <a:rPr lang="en-US" sz="1800" b="1">
                <a:solidFill>
                  <a:srgbClr val="FFB71B"/>
                </a:solidFill>
              </a:rPr>
              <a:t>Please feel welcome to contact OARS</a:t>
            </a:r>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48625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646545" y="588106"/>
            <a:ext cx="7804728" cy="788630"/>
          </a:xfrm>
        </p:spPr>
        <p:txBody>
          <a:bodyPr>
            <a:normAutofit fontScale="90000"/>
          </a:bodyPr>
          <a:lstStyle/>
          <a:p>
            <a:r>
              <a:rPr lang="en-US"/>
              <a:t>Resources</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757381" y="1376736"/>
            <a:ext cx="7693891" cy="4893158"/>
          </a:xfrm>
        </p:spPr>
        <p:txBody>
          <a:bodyPr/>
          <a:lstStyle/>
          <a:p>
            <a:pPr marL="342900" indent="-342900" algn="l">
              <a:buFont typeface="Arial" panose="020B0604020202020204" pitchFamily="34" charset="0"/>
              <a:buChar char="•"/>
            </a:pPr>
            <a:r>
              <a:rPr lang="en-US" sz="2400" u="sng">
                <a:hlinkClick r:id="rId2">
                  <a:extLst>
                    <a:ext uri="{A12FA001-AC4F-418D-AE19-62706E023703}">
                      <ahyp:hlinkClr xmlns:ahyp="http://schemas.microsoft.com/office/drawing/2018/hyperlinkcolor" val="tx"/>
                    </a:ext>
                  </a:extLst>
                </a:hlinkClick>
              </a:rPr>
              <a:t>Report an Accessibility Issue Form</a:t>
            </a:r>
            <a:r>
              <a:rPr lang="en-US" sz="2400"/>
              <a:t> – links are also found at OARS.uncg.edu and Accessibility.uncg.edu</a:t>
            </a:r>
          </a:p>
          <a:p>
            <a:pPr marL="342900" indent="-342900" algn="l">
              <a:buFont typeface="Arial" panose="020B0604020202020204" pitchFamily="34" charset="0"/>
              <a:buChar char="•"/>
            </a:pPr>
            <a:r>
              <a:rPr lang="en-US" sz="2400"/>
              <a:t>Questions about ensuring online courses are accessible - </a:t>
            </a:r>
            <a:r>
              <a:rPr lang="en-US" sz="2400" u="sng">
                <a:hlinkClick r:id="rId3">
                  <a:extLst>
                    <a:ext uri="{A12FA001-AC4F-418D-AE19-62706E023703}">
                      <ahyp:hlinkClr xmlns:ahyp="http://schemas.microsoft.com/office/drawing/2018/hyperlinkcolor" val="tx"/>
                    </a:ext>
                  </a:extLst>
                </a:hlinkClick>
              </a:rPr>
              <a:t>accessibility@uncg.edu</a:t>
            </a:r>
            <a:r>
              <a:rPr lang="en-US" sz="2400" u="sng"/>
              <a:t> </a:t>
            </a:r>
            <a:endParaRPr lang="en-US" sz="2400"/>
          </a:p>
          <a:p>
            <a:pPr marL="342900" indent="-342900" algn="l">
              <a:buFont typeface="Arial" panose="020B0604020202020204" pitchFamily="34" charset="0"/>
              <a:buChar char="•"/>
            </a:pPr>
            <a:r>
              <a:rPr lang="en-US" sz="2400"/>
              <a:t>Questions about other accommodations - </a:t>
            </a:r>
            <a:r>
              <a:rPr lang="en-US" sz="2400" u="sng">
                <a:hlinkClick r:id="rId4">
                  <a:extLst>
                    <a:ext uri="{A12FA001-AC4F-418D-AE19-62706E023703}">
                      <ahyp:hlinkClr xmlns:ahyp="http://schemas.microsoft.com/office/drawing/2018/hyperlinkcolor" val="tx"/>
                    </a:ext>
                  </a:extLst>
                </a:hlinkClick>
              </a:rPr>
              <a:t>oars@uncg.edu</a:t>
            </a:r>
            <a:endParaRPr lang="en-US"/>
          </a:p>
          <a:p>
            <a:pPr marL="342900" indent="-342900" algn="l">
              <a:buFont typeface="Arial" panose="020B0604020202020204" pitchFamily="34" charset="0"/>
              <a:buChar char="•"/>
            </a:pPr>
            <a:r>
              <a:rPr lang="en-US"/>
              <a:t>Referrals: Starfish, chat box at oars.uncg.edu, </a:t>
            </a:r>
            <a:r>
              <a:rPr lang="en-US" u="sng">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Welcome Form</a:t>
            </a:r>
            <a:r>
              <a:rPr lang="en-US">
                <a:latin typeface="Calibri" panose="020F0502020204030204" pitchFamily="34" charset="0"/>
                <a:ea typeface="Calibri" panose="020F0502020204030204" pitchFamily="34" charset="0"/>
                <a:cs typeface="Calibri" panose="020F0502020204030204" pitchFamily="34" charset="0"/>
              </a:rPr>
              <a:t> for students </a:t>
            </a:r>
            <a:r>
              <a:rPr lang="en-US" sz="2000" i="1">
                <a:latin typeface="Calibri" panose="020F0502020204030204" pitchFamily="34" charset="0"/>
                <a:ea typeface="Calibri" panose="020F0502020204030204" pitchFamily="34" charset="0"/>
                <a:cs typeface="Calibri" panose="020F0502020204030204" pitchFamily="34" charset="0"/>
              </a:rPr>
              <a:t>(see handout)</a:t>
            </a:r>
            <a:r>
              <a:rPr lang="en-US" sz="2000">
                <a:latin typeface="Calibri" panose="020F0502020204030204" pitchFamily="34" charset="0"/>
                <a:ea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US">
                <a:solidFill>
                  <a:srgbClr val="EDEFF0"/>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Section 504 of the Rehabilitation Act of </a:t>
            </a:r>
            <a:r>
              <a:rPr lang="en-US">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1973</a:t>
            </a:r>
            <a:endParaRPr lang="en-US">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a:solidFill>
                  <a:srgbClr val="EDEFF0"/>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Section 508 of the </a:t>
            </a:r>
            <a:r>
              <a:rPr lang="en-US">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Rehabilitation Act of 1973</a:t>
            </a:r>
            <a:endParaRPr lang="en-US">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a:solidFill>
                  <a:srgbClr val="EDEFF0"/>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ADA </a:t>
            </a:r>
            <a:r>
              <a:rPr lang="en-US">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Title II and III Fact Sheets</a:t>
            </a:r>
            <a:endParaRPr lang="en-US">
              <a:latin typeface="Calibri" panose="020F0502020204030204" pitchFamily="34" charset="0"/>
              <a:ea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en-US" sz="2000" i="1"/>
          </a:p>
        </p:txBody>
      </p:sp>
    </p:spTree>
    <p:extLst>
      <p:ext uri="{BB962C8B-B14F-4D97-AF65-F5344CB8AC3E}">
        <p14:creationId xmlns:p14="http://schemas.microsoft.com/office/powerpoint/2010/main" val="208143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692728" y="452409"/>
            <a:ext cx="7804728" cy="788630"/>
          </a:xfrm>
        </p:spPr>
        <p:txBody>
          <a:bodyPr>
            <a:normAutofit fontScale="90000"/>
          </a:bodyPr>
          <a:lstStyle/>
          <a:p>
            <a:r>
              <a:rPr lang="en-US"/>
              <a:t>Resources 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757381" y="1403926"/>
            <a:ext cx="7693891" cy="4607349"/>
          </a:xfrm>
        </p:spPr>
        <p:txBody>
          <a:bodyPr>
            <a:noAutofit/>
          </a:bodyPr>
          <a:lstStyle/>
          <a:p>
            <a:pPr marL="149860" lvl="0" algn="l" rtl="0">
              <a:spcBef>
                <a:spcPts val="1000"/>
              </a:spcBef>
              <a:spcAft>
                <a:spcPts val="0"/>
              </a:spcAft>
              <a:buClr>
                <a:srgbClr val="0F2044"/>
              </a:buClr>
              <a:buSzPct val="100000"/>
            </a:pPr>
            <a:r>
              <a:rPr lang="en-US" u="sng">
                <a:hlinkClick r:id="rId2">
                  <a:extLst>
                    <a:ext uri="{A12FA001-AC4F-418D-AE19-62706E023703}">
                      <ahyp:hlinkClr xmlns:ahyp="http://schemas.microsoft.com/office/drawing/2018/hyperlinkcolor" val="tx"/>
                    </a:ext>
                  </a:extLst>
                </a:hlinkClick>
              </a:rPr>
              <a:t>Campus Accessibility Information</a:t>
            </a:r>
            <a:r>
              <a:rPr lang="en-US"/>
              <a:t> – many resources, including how-to instructions/demos </a:t>
            </a:r>
          </a:p>
          <a:p>
            <a:pPr marL="149860" lvl="0" algn="l" rtl="0">
              <a:spcBef>
                <a:spcPts val="1000"/>
              </a:spcBef>
              <a:spcAft>
                <a:spcPts val="0"/>
              </a:spcAft>
              <a:buClr>
                <a:srgbClr val="0F2044"/>
              </a:buClr>
              <a:buSzPct val="100000"/>
            </a:pPr>
            <a:r>
              <a:rPr lang="en-US" u="sng">
                <a:hlinkClick r:id="rId3">
                  <a:extLst>
                    <a:ext uri="{A12FA001-AC4F-418D-AE19-62706E023703}">
                      <ahyp:hlinkClr xmlns:ahyp="http://schemas.microsoft.com/office/drawing/2018/hyperlinkcolor" val="tx"/>
                    </a:ext>
                  </a:extLst>
                </a:hlinkClick>
              </a:rPr>
              <a:t>Learning Disabilities Handout</a:t>
            </a:r>
            <a:r>
              <a:rPr lang="en-US"/>
              <a:t> </a:t>
            </a:r>
          </a:p>
          <a:p>
            <a:pPr marL="149860" lvl="0" algn="l" rtl="0">
              <a:spcBef>
                <a:spcPts val="1000"/>
              </a:spcBef>
              <a:spcAft>
                <a:spcPts val="0"/>
              </a:spcAft>
              <a:buClr>
                <a:srgbClr val="0F2044"/>
              </a:buClr>
              <a:buSzPct val="100000"/>
            </a:pPr>
            <a:r>
              <a:rPr lang="en-US" u="sng">
                <a:hlinkClick r:id="rId4">
                  <a:extLst>
                    <a:ext uri="{A12FA001-AC4F-418D-AE19-62706E023703}">
                      <ahyp:hlinkClr xmlns:ahyp="http://schemas.microsoft.com/office/drawing/2018/hyperlinkcolor" val="tx"/>
                    </a:ext>
                  </a:extLst>
                </a:hlinkClick>
              </a:rPr>
              <a:t>Introduction to Universal Design</a:t>
            </a:r>
            <a:r>
              <a:rPr lang="en-US"/>
              <a:t> - Section508.gov offers an overview of Universal Design</a:t>
            </a:r>
          </a:p>
          <a:p>
            <a:pPr marL="149860" lvl="0" algn="l" rtl="0">
              <a:spcBef>
                <a:spcPts val="1000"/>
              </a:spcBef>
              <a:spcAft>
                <a:spcPts val="0"/>
              </a:spcAft>
              <a:buClr>
                <a:srgbClr val="0F2044"/>
              </a:buClr>
              <a:buSzPct val="91428"/>
            </a:pPr>
            <a:r>
              <a:rPr lang="en-US" u="sng">
                <a:hlinkClick r:id="rId5">
                  <a:extLst>
                    <a:ext uri="{A12FA001-AC4F-418D-AE19-62706E023703}">
                      <ahyp:hlinkClr xmlns:ahyp="http://schemas.microsoft.com/office/drawing/2018/hyperlinkcolor" val="tx"/>
                    </a:ext>
                  </a:extLst>
                </a:hlinkClick>
              </a:rPr>
              <a:t>ADA - Service Animals</a:t>
            </a:r>
            <a:endParaRPr lang="en-US"/>
          </a:p>
          <a:p>
            <a:pPr marL="149860" lvl="0" algn="l" rtl="0">
              <a:spcBef>
                <a:spcPts val="1000"/>
              </a:spcBef>
              <a:spcAft>
                <a:spcPts val="1000"/>
              </a:spcAft>
              <a:buClr>
                <a:srgbClr val="0F2044"/>
              </a:buClr>
              <a:buSzPct val="88888"/>
            </a:pPr>
            <a:r>
              <a:rPr lang="en-US" u="sng">
                <a:hlinkClick r:id="rId6">
                  <a:extLst>
                    <a:ext uri="{A12FA001-AC4F-418D-AE19-62706E023703}">
                      <ahyp:hlinkClr xmlns:ahyp="http://schemas.microsoft.com/office/drawing/2018/hyperlinkcolor" val="tx"/>
                    </a:ext>
                  </a:extLst>
                </a:hlinkClick>
              </a:rPr>
              <a:t>UNCG Policy - Animals on Campus</a:t>
            </a:r>
            <a:endParaRPr lang="en-US"/>
          </a:p>
          <a:p>
            <a:pPr marL="342900" indent="-342900" algn="l">
              <a:buFont typeface="Arial" panose="020B0604020202020204" pitchFamily="34" charset="0"/>
              <a:buChar char="•"/>
            </a:pPr>
            <a:endParaRPr lang="en-US" i="1"/>
          </a:p>
        </p:txBody>
      </p:sp>
    </p:spTree>
    <p:extLst>
      <p:ext uri="{BB962C8B-B14F-4D97-AF65-F5344CB8AC3E}">
        <p14:creationId xmlns:p14="http://schemas.microsoft.com/office/powerpoint/2010/main" val="2303330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1143000" y="588106"/>
            <a:ext cx="6858000" cy="788630"/>
          </a:xfrm>
        </p:spPr>
        <p:txBody>
          <a:bodyPr>
            <a:normAutofit fontScale="90000"/>
          </a:bodyPr>
          <a:lstStyle/>
          <a:p>
            <a:r>
              <a:rPr lang="en-US"/>
              <a:t>Legal Cases</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1143000" y="1376736"/>
            <a:ext cx="6858000" cy="4893158"/>
          </a:xfrm>
        </p:spPr>
        <p:txBody>
          <a:bodyPr>
            <a:noAutofit/>
          </a:bodyPr>
          <a:lstStyle/>
          <a:p>
            <a:pPr marL="342900" indent="-342900" algn="l">
              <a:buFont typeface="Arial" panose="020B0604020202020204" pitchFamily="34" charset="0"/>
              <a:buChar char="•"/>
            </a:pPr>
            <a:r>
              <a:rPr lang="en-US" sz="2000" b="1" u="sng">
                <a:hlinkClick r:id="rId3">
                  <a:extLst>
                    <a:ext uri="{A12FA001-AC4F-418D-AE19-62706E023703}">
                      <ahyp:hlinkClr xmlns:ahyp="http://schemas.microsoft.com/office/drawing/2018/hyperlinkcolor" val="tx"/>
                    </a:ext>
                  </a:extLst>
                </a:hlinkClick>
              </a:rPr>
              <a:t>NCA&amp;T OCR Complaint 11-20-2024 Case Resolution</a:t>
            </a:r>
            <a:r>
              <a:rPr lang="en-US" sz="2000" b="1"/>
              <a:t> and </a:t>
            </a:r>
            <a:r>
              <a:rPr lang="en-US" sz="2000" b="1" u="sng">
                <a:hlinkClick r:id="rId4">
                  <a:extLst>
                    <a:ext uri="{A12FA001-AC4F-418D-AE19-62706E023703}">
                      <ahyp:hlinkClr xmlns:ahyp="http://schemas.microsoft.com/office/drawing/2018/hyperlinkcolor" val="tx"/>
                    </a:ext>
                  </a:extLst>
                </a:hlinkClick>
              </a:rPr>
              <a:t>OCR Letter to NCA&amp;T</a:t>
            </a:r>
            <a:r>
              <a:rPr lang="en-US" sz="2000" b="1"/>
              <a:t> </a:t>
            </a:r>
            <a:r>
              <a:rPr lang="en-US" sz="2000"/>
              <a:t>(timely provision and do not negotiate with student)</a:t>
            </a:r>
          </a:p>
          <a:p>
            <a:pPr marL="342900" indent="-342900" algn="l">
              <a:buFont typeface="Arial" panose="020B0604020202020204" pitchFamily="34" charset="0"/>
              <a:buChar char="•"/>
            </a:pPr>
            <a:r>
              <a:rPr lang="en-US" sz="2000" b="1" u="sng">
                <a:hlinkClick r:id="rId5">
                  <a:extLst>
                    <a:ext uri="{A12FA001-AC4F-418D-AE19-62706E023703}">
                      <ahyp:hlinkClr xmlns:ahyp="http://schemas.microsoft.com/office/drawing/2018/hyperlinkcolor" val="tx"/>
                    </a:ext>
                  </a:extLst>
                </a:hlinkClick>
              </a:rPr>
              <a:t>U.S. v. </a:t>
            </a:r>
            <a:r>
              <a:rPr lang="en-US" sz="2000" b="1" u="sng" err="1">
                <a:hlinkClick r:id="rId5">
                  <a:extLst>
                    <a:ext uri="{A12FA001-AC4F-418D-AE19-62706E023703}">
                      <ahyp:hlinkClr xmlns:ahyp="http://schemas.microsoft.com/office/drawing/2018/hyperlinkcolor" val="tx"/>
                    </a:ext>
                  </a:extLst>
                </a:hlinkClick>
              </a:rPr>
              <a:t>Morvant</a:t>
            </a:r>
            <a:r>
              <a:rPr lang="en-US" sz="2000" b="1"/>
              <a:t> (</a:t>
            </a:r>
            <a:r>
              <a:rPr lang="en-US" sz="2000"/>
              <a:t>personal liability for failure to accommodate individual with disability); see also </a:t>
            </a:r>
            <a:r>
              <a:rPr lang="en-US" sz="2000" b="1">
                <a:hlinkClick r:id="rId6">
                  <a:extLst>
                    <a:ext uri="{A12FA001-AC4F-418D-AE19-62706E023703}">
                      <ahyp:hlinkClr xmlns:ahyp="http://schemas.microsoft.com/office/drawing/2018/hyperlinkcolor" val="tx"/>
                    </a:ext>
                  </a:extLst>
                </a:hlinkClick>
              </a:rPr>
              <a:t>Howe v. Hull</a:t>
            </a:r>
            <a:r>
              <a:rPr lang="en-US" sz="2000" b="1"/>
              <a:t> </a:t>
            </a:r>
          </a:p>
          <a:p>
            <a:pPr marL="285750" indent="-285750" algn="l">
              <a:buFont typeface="Arial" panose="020B0604020202020204" pitchFamily="34" charset="0"/>
              <a:buChar char="•"/>
            </a:pPr>
            <a:r>
              <a:rPr lang="en-US" sz="2000" b="1" u="sng" err="1">
                <a:hlinkClick r:id="rId7">
                  <a:extLst>
                    <a:ext uri="{A12FA001-AC4F-418D-AE19-62706E023703}">
                      <ahyp:hlinkClr xmlns:ahyp="http://schemas.microsoft.com/office/drawing/2018/hyperlinkcolor" val="tx"/>
                    </a:ext>
                  </a:extLst>
                </a:hlinkClick>
              </a:rPr>
              <a:t>Sjostrand</a:t>
            </a:r>
            <a:r>
              <a:rPr lang="en-US" sz="2000" b="1" u="sng">
                <a:hlinkClick r:id="rId7">
                  <a:extLst>
                    <a:ext uri="{A12FA001-AC4F-418D-AE19-62706E023703}">
                      <ahyp:hlinkClr xmlns:ahyp="http://schemas.microsoft.com/office/drawing/2018/hyperlinkcolor" val="tx"/>
                    </a:ext>
                  </a:extLst>
                </a:hlinkClick>
              </a:rPr>
              <a:t> v. The Ohio State University</a:t>
            </a:r>
            <a:r>
              <a:rPr lang="en-US" sz="2000" b="1"/>
              <a:t>, No. 13-3449 (6</a:t>
            </a:r>
            <a:r>
              <a:rPr lang="en-US" sz="2000" b="1" baseline="30000"/>
              <a:t>th</a:t>
            </a:r>
            <a:r>
              <a:rPr lang="en-US" sz="2000" b="1"/>
              <a:t> Cir. April 2014) – (</a:t>
            </a:r>
            <a:r>
              <a:rPr lang="en-US" sz="2000"/>
              <a:t>rejected program application due to disability)</a:t>
            </a:r>
          </a:p>
          <a:p>
            <a:pPr marL="285750" indent="-285750" algn="l">
              <a:buFont typeface="Arial" panose="020B0604020202020204" pitchFamily="34" charset="0"/>
              <a:buChar char="•"/>
            </a:pPr>
            <a:r>
              <a:rPr lang="en-US" sz="2000" b="1" u="sng">
                <a:hlinkClick r:id="rId8">
                  <a:extLst>
                    <a:ext uri="{A12FA001-AC4F-418D-AE19-62706E023703}">
                      <ahyp:hlinkClr xmlns:ahyp="http://schemas.microsoft.com/office/drawing/2018/hyperlinkcolor" val="tx"/>
                    </a:ext>
                  </a:extLst>
                </a:hlinkClick>
              </a:rPr>
              <a:t>Settlement Agreement between USA and Louisiana Tech University</a:t>
            </a:r>
            <a:r>
              <a:rPr lang="en-US" sz="2000" b="1"/>
              <a:t>, DJ #204-33-116 (June 2013) – (</a:t>
            </a:r>
            <a:r>
              <a:rPr lang="en-US" sz="2000">
                <a:latin typeface="+mn-lt"/>
              </a:rPr>
              <a:t>inaccessible i</a:t>
            </a:r>
            <a:r>
              <a:rPr lang="en-US" sz="2000" i="0">
                <a:effectLst/>
                <a:latin typeface="+mn-lt"/>
              </a:rPr>
              <a:t>nternet-based application)</a:t>
            </a:r>
            <a:endParaRPr lang="en-US" sz="2000">
              <a:latin typeface="+mn-lt"/>
            </a:endParaRPr>
          </a:p>
          <a:p>
            <a:pPr marL="285750" indent="-285750" algn="l">
              <a:buFont typeface="Arial" panose="020B0604020202020204" pitchFamily="34" charset="0"/>
              <a:buChar char="•"/>
            </a:pPr>
            <a:r>
              <a:rPr lang="en-US" sz="2000" b="1">
                <a:hlinkClick r:id="rId9">
                  <a:extLst>
                    <a:ext uri="{A12FA001-AC4F-418D-AE19-62706E023703}">
                      <ahyp:hlinkClr xmlns:ahyp="http://schemas.microsoft.com/office/drawing/2018/hyperlinkcolor" val="tx"/>
                    </a:ext>
                  </a:extLst>
                </a:hlinkClick>
              </a:rPr>
              <a:t>Kennesaw State University</a:t>
            </a:r>
            <a:r>
              <a:rPr lang="en-US" sz="2000" b="1"/>
              <a:t>, No. </a:t>
            </a:r>
            <a:r>
              <a:rPr lang="en-US" sz="2000"/>
              <a:t>04-16-2114 (OCR 2017) – (physical inaccessibility and inadequate grievance procedures)</a:t>
            </a:r>
            <a:endParaRPr lang="en-US" sz="2000" b="1"/>
          </a:p>
          <a:p>
            <a:pPr marL="342900" indent="-342900" algn="l">
              <a:buFont typeface="Arial" panose="020B0604020202020204" pitchFamily="34" charset="0"/>
              <a:buChar char="•"/>
            </a:pPr>
            <a:endParaRPr lang="en-US" sz="2000" i="1"/>
          </a:p>
        </p:txBody>
      </p:sp>
    </p:spTree>
    <p:extLst>
      <p:ext uri="{BB962C8B-B14F-4D97-AF65-F5344CB8AC3E}">
        <p14:creationId xmlns:p14="http://schemas.microsoft.com/office/powerpoint/2010/main" val="154228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1143000" y="588106"/>
            <a:ext cx="6858000" cy="788630"/>
          </a:xfrm>
        </p:spPr>
        <p:txBody>
          <a:bodyPr>
            <a:normAutofit fontScale="90000"/>
          </a:bodyPr>
          <a:lstStyle/>
          <a:p>
            <a:r>
              <a:rPr lang="en-US"/>
              <a:t>Legal Cases 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1143000" y="1376736"/>
            <a:ext cx="6858000" cy="4893158"/>
          </a:xfrm>
        </p:spPr>
        <p:txBody>
          <a:bodyPr>
            <a:noAutofit/>
          </a:bodyPr>
          <a:lstStyle/>
          <a:p>
            <a:pPr marL="285750" indent="-285750" algn="l">
              <a:buFont typeface="Arial" panose="020B0604020202020204" pitchFamily="34" charset="0"/>
              <a:buChar char="•"/>
            </a:pPr>
            <a:r>
              <a:rPr lang="en-US" sz="2000" b="1"/>
              <a:t>Arapahoe Community College, No. 08-11-2052 (OCR 2012) </a:t>
            </a:r>
            <a:r>
              <a:rPr lang="en-US" sz="2000"/>
              <a:t>(need to address F/A appeal relevant to disability)</a:t>
            </a:r>
          </a:p>
          <a:p>
            <a:pPr marL="285750" indent="-285750" algn="l">
              <a:buFont typeface="Arial" panose="020B0604020202020204" pitchFamily="34" charset="0"/>
              <a:buChar char="•"/>
            </a:pPr>
            <a:r>
              <a:rPr lang="en-US" sz="2000" b="1"/>
              <a:t>Schneider v. Shah, No. 12-2055 (3</a:t>
            </a:r>
            <a:r>
              <a:rPr lang="en-US" sz="2000" b="1" baseline="30000"/>
              <a:t>rd</a:t>
            </a:r>
            <a:r>
              <a:rPr lang="en-US" sz="2000" b="1"/>
              <a:t> Cir. 2012) </a:t>
            </a:r>
            <a:r>
              <a:rPr lang="en-US" sz="2000"/>
              <a:t>(need for prompt engagement of interactive process)</a:t>
            </a:r>
          </a:p>
          <a:p>
            <a:pPr marL="285750" indent="-285750" algn="l">
              <a:buFont typeface="Arial" panose="020B0604020202020204" pitchFamily="34" charset="0"/>
              <a:buChar char="•"/>
            </a:pPr>
            <a:r>
              <a:rPr lang="en-US" sz="2000" b="1"/>
              <a:t>Globe University, No. 05-10-2165 (OCR 2011) </a:t>
            </a:r>
            <a:r>
              <a:rPr lang="en-US" sz="2000"/>
              <a:t>(communication with university officials indicated need for potential accommodations even though student did not notify DS office – essentially, university was “on notice” that a student had a disability)</a:t>
            </a:r>
          </a:p>
          <a:p>
            <a:pPr marL="342900" indent="-342900" algn="l">
              <a:buFont typeface="Arial" panose="020B0604020202020204" pitchFamily="34" charset="0"/>
              <a:buChar char="•"/>
            </a:pPr>
            <a:r>
              <a:rPr lang="en-US" sz="2000" b="1"/>
              <a:t>Antelope Valley College, No. 09-11-2281 (OCR 2012) </a:t>
            </a:r>
            <a:r>
              <a:rPr lang="en-US" sz="2000"/>
              <a:t>(need to follow accommodations; need for adequate and timely grievance procedures)</a:t>
            </a:r>
          </a:p>
          <a:p>
            <a:pPr marL="285750" indent="-285750" algn="l">
              <a:buFont typeface="Arial" panose="020B0604020202020204" pitchFamily="34" charset="0"/>
              <a:buChar char="•"/>
            </a:pPr>
            <a:r>
              <a:rPr lang="en-US" sz="2000" b="1" i="1">
                <a:hlinkClick r:id="rId3">
                  <a:extLst>
                    <a:ext uri="{A12FA001-AC4F-418D-AE19-62706E023703}">
                      <ahyp:hlinkClr xmlns:ahyp="http://schemas.microsoft.com/office/drawing/2018/hyperlinkcolor" val="tx"/>
                    </a:ext>
                  </a:extLst>
                </a:hlinkClick>
              </a:rPr>
              <a:t>United States vs. University of Nebraska Kearney </a:t>
            </a:r>
            <a:r>
              <a:rPr lang="en-US" sz="2000" b="1"/>
              <a:t>(Sept. 2015) – </a:t>
            </a:r>
            <a:r>
              <a:rPr lang="en-US" sz="2000"/>
              <a:t>(UNK fined $140,000 for failure to allow ESA); see also </a:t>
            </a:r>
            <a:r>
              <a:rPr lang="en-US" sz="2000" b="1" i="1">
                <a:hlinkClick r:id="rId4">
                  <a:extLst>
                    <a:ext uri="{A12FA001-AC4F-418D-AE19-62706E023703}">
                      <ahyp:hlinkClr xmlns:ahyp="http://schemas.microsoft.com/office/drawing/2018/hyperlinkcolor" val="tx"/>
                    </a:ext>
                  </a:extLst>
                </a:hlinkClick>
              </a:rPr>
              <a:t>United States vs. Kent State University</a:t>
            </a:r>
            <a:r>
              <a:rPr lang="en-US" sz="2000" b="1" i="1"/>
              <a:t> </a:t>
            </a:r>
            <a:r>
              <a:rPr lang="en-US" sz="2000" b="1"/>
              <a:t>(Jan. 2016)</a:t>
            </a:r>
          </a:p>
          <a:p>
            <a:pPr marL="342900" indent="-342900" algn="l">
              <a:buFont typeface="Arial" panose="020B0604020202020204" pitchFamily="34" charset="0"/>
              <a:buChar char="•"/>
            </a:pPr>
            <a:endParaRPr lang="en-US" sz="2000" i="1"/>
          </a:p>
        </p:txBody>
      </p:sp>
    </p:spTree>
    <p:extLst>
      <p:ext uri="{BB962C8B-B14F-4D97-AF65-F5344CB8AC3E}">
        <p14:creationId xmlns:p14="http://schemas.microsoft.com/office/powerpoint/2010/main" val="210631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Academic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534884" y="3066461"/>
            <a:ext cx="6831875" cy="2452596"/>
          </a:xfrm>
        </p:spPr>
        <p:txBody>
          <a:bodyPr vert="horz" lIns="91440" tIns="45720" rIns="91440" bIns="45720" rtlCol="0" anchor="t">
            <a:normAutofit fontScale="77500" lnSpcReduction="20000"/>
          </a:bodyPr>
          <a:lstStyle/>
          <a:p>
            <a:pPr marL="342900" indent="-342900" algn="l">
              <a:lnSpc>
                <a:spcPct val="150000"/>
              </a:lnSpc>
              <a:buChar char="•"/>
            </a:pPr>
            <a:r>
              <a:rPr lang="en-US">
                <a:latin typeface="Arial"/>
                <a:cs typeface="Arial"/>
              </a:rPr>
              <a:t>Introductions</a:t>
            </a:r>
          </a:p>
          <a:p>
            <a:pPr marL="342900" indent="-342900" algn="l">
              <a:lnSpc>
                <a:spcPct val="150000"/>
              </a:lnSpc>
              <a:buFont typeface="Arial" panose="020B0604020202020204" pitchFamily="34" charset="0"/>
              <a:buChar char="•"/>
            </a:pPr>
            <a:r>
              <a:rPr lang="en-US">
                <a:latin typeface="Arial"/>
                <a:cs typeface="Arial"/>
              </a:rPr>
              <a:t>Federal law compliance is required (and just good business practice)</a:t>
            </a:r>
          </a:p>
          <a:p>
            <a:pPr marL="342900" indent="-342900" algn="l">
              <a:lnSpc>
                <a:spcPct val="150000"/>
              </a:lnSpc>
              <a:buChar char="•"/>
            </a:pPr>
            <a:r>
              <a:rPr lang="en-US">
                <a:latin typeface="Arial"/>
                <a:cs typeface="Arial"/>
              </a:rPr>
              <a:t>A meeting with DOJ is not OK</a:t>
            </a:r>
          </a:p>
          <a:p>
            <a:pPr marL="342900" indent="-342900" algn="l">
              <a:lnSpc>
                <a:spcPct val="150000"/>
              </a:lnSpc>
              <a:buChar char="•"/>
            </a:pPr>
            <a:r>
              <a:rPr lang="en-US">
                <a:latin typeface="Arial"/>
                <a:cs typeface="Arial"/>
              </a:rPr>
              <a:t>Prevailing wisdom: When in doubt, OARS can check it out</a:t>
            </a:r>
          </a:p>
          <a:p>
            <a:pPr marL="342900" indent="-342900" algn="l">
              <a:lnSpc>
                <a:spcPct val="150000"/>
              </a:lnSpc>
              <a:buChar char="•"/>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172566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922-548E-99C1-78C8-7D843008A7E5}"/>
              </a:ext>
            </a:extLst>
          </p:cNvPr>
          <p:cNvSpPr>
            <a:spLocks noGrp="1"/>
          </p:cNvSpPr>
          <p:nvPr>
            <p:ph type="ctrTitle"/>
          </p:nvPr>
        </p:nvSpPr>
        <p:spPr>
          <a:xfrm>
            <a:off x="1143000" y="588106"/>
            <a:ext cx="6858000" cy="788630"/>
          </a:xfrm>
        </p:spPr>
        <p:txBody>
          <a:bodyPr>
            <a:normAutofit fontScale="90000"/>
          </a:bodyPr>
          <a:lstStyle/>
          <a:p>
            <a:r>
              <a:rPr lang="en-US"/>
              <a:t>Legal Cases III</a:t>
            </a:r>
          </a:p>
        </p:txBody>
      </p:sp>
      <p:sp>
        <p:nvSpPr>
          <p:cNvPr id="3" name="Subtitle 2">
            <a:extLst>
              <a:ext uri="{FF2B5EF4-FFF2-40B4-BE49-F238E27FC236}">
                <a16:creationId xmlns:a16="http://schemas.microsoft.com/office/drawing/2014/main" id="{2078D4DD-E0CB-8B9F-7F79-B89822FEAFF3}"/>
              </a:ext>
            </a:extLst>
          </p:cNvPr>
          <p:cNvSpPr>
            <a:spLocks noGrp="1"/>
          </p:cNvSpPr>
          <p:nvPr>
            <p:ph type="subTitle" idx="1"/>
          </p:nvPr>
        </p:nvSpPr>
        <p:spPr>
          <a:xfrm>
            <a:off x="1143000" y="1376736"/>
            <a:ext cx="6858000" cy="4893158"/>
          </a:xfrm>
        </p:spPr>
        <p:txBody>
          <a:bodyPr>
            <a:noAutofit/>
          </a:bodyPr>
          <a:lstStyle/>
          <a:p>
            <a:pPr marL="285750" indent="-285750" algn="l">
              <a:buFont typeface="Arial" panose="020B0604020202020204" pitchFamily="34" charset="0"/>
              <a:buChar char="•"/>
            </a:pPr>
            <a:r>
              <a:rPr lang="en-US" sz="2000" b="1">
                <a:hlinkClick r:id="rId3">
                  <a:extLst>
                    <a:ext uri="{A12FA001-AC4F-418D-AE19-62706E023703}">
                      <ahyp:hlinkClr xmlns:ahyp="http://schemas.microsoft.com/office/drawing/2018/hyperlinkcolor" val="tx"/>
                    </a:ext>
                  </a:extLst>
                </a:hlinkClick>
              </a:rPr>
              <a:t>University of Utah</a:t>
            </a:r>
            <a:r>
              <a:rPr lang="en-US" sz="2000" b="1"/>
              <a:t>, No. 08092024 (OCR 6/24/2009) – </a:t>
            </a:r>
            <a:r>
              <a:rPr lang="en-US" sz="2000"/>
              <a:t>(failure to provide notice of designated Section 504/Title II coordinator)</a:t>
            </a:r>
          </a:p>
          <a:p>
            <a:pPr marL="285750" indent="-285750" algn="l">
              <a:buFont typeface="Arial" panose="020B0604020202020204" pitchFamily="34" charset="0"/>
              <a:buChar char="•"/>
            </a:pPr>
            <a:r>
              <a:rPr lang="en-US" sz="2000" b="1" u="sng"/>
              <a:t>Kennesaw State University</a:t>
            </a:r>
            <a:r>
              <a:rPr lang="en-US" sz="2000" b="1"/>
              <a:t>, No. 04-12-2275 (OCR 1/29/2013) </a:t>
            </a:r>
            <a:r>
              <a:rPr lang="en-US" sz="2000"/>
              <a:t>– (Faculty must provide accommodations on a timely basis)</a:t>
            </a:r>
            <a:endParaRPr lang="en-US" sz="2000" b="1"/>
          </a:p>
          <a:p>
            <a:pPr marL="342900" indent="-342900" algn="l">
              <a:buFont typeface="Arial" panose="020B0604020202020204" pitchFamily="34" charset="0"/>
              <a:buChar char="•"/>
            </a:pPr>
            <a:r>
              <a:rPr lang="en-US" sz="2000" b="1"/>
              <a:t>North Carolina State University, No. 11-10-2054 </a:t>
            </a:r>
            <a:r>
              <a:rPr lang="en-US" sz="2000"/>
              <a:t>(OCR 09/09/2010) – (appropriate alternative if an accommodation is not available – e.g., note taker is absent, etc.) </a:t>
            </a:r>
          </a:p>
          <a:p>
            <a:pPr marL="342900" indent="-342900" algn="l">
              <a:buFont typeface="Arial" panose="020B0604020202020204" pitchFamily="34" charset="0"/>
              <a:buChar char="•"/>
            </a:pPr>
            <a:r>
              <a:rPr lang="en-US" sz="1800" b="1" u="sng"/>
              <a:t>City University of New York Queensborough Community College</a:t>
            </a:r>
            <a:r>
              <a:rPr lang="en-US" sz="1800" b="1"/>
              <a:t>, No. 02-12-2058 (OCR 2012) </a:t>
            </a:r>
            <a:r>
              <a:rPr lang="en-US" sz="1300" b="1"/>
              <a:t>(tape recorder not permitted in class; it was requested but DS office didn’t list it on accommodation notice)</a:t>
            </a:r>
            <a:endParaRPr lang="en-US" sz="2000" b="1"/>
          </a:p>
        </p:txBody>
      </p:sp>
    </p:spTree>
    <p:extLst>
      <p:ext uri="{BB962C8B-B14F-4D97-AF65-F5344CB8AC3E}">
        <p14:creationId xmlns:p14="http://schemas.microsoft.com/office/powerpoint/2010/main" val="2057325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7EB2C9A-A7F1-AC6A-5EA3-AD0838FF8156}"/>
              </a:ext>
            </a:extLst>
          </p:cNvPr>
          <p:cNvSpPr>
            <a:spLocks noGrp="1"/>
          </p:cNvSpPr>
          <p:nvPr>
            <p:ph type="title"/>
          </p:nvPr>
        </p:nvSpPr>
        <p:spPr>
          <a:xfrm>
            <a:off x="628650" y="365126"/>
            <a:ext cx="7886700" cy="1325563"/>
          </a:xfrm>
        </p:spPr>
        <p:txBody>
          <a:bodyPr/>
          <a:lstStyle/>
          <a:p>
            <a:pPr algn="ctr"/>
            <a:r>
              <a:rPr lang="en-US"/>
              <a:t>Questions</a:t>
            </a:r>
          </a:p>
        </p:txBody>
      </p:sp>
      <p:pic>
        <p:nvPicPr>
          <p:cNvPr id="5" name="Picture 4">
            <a:extLst>
              <a:ext uri="{FF2B5EF4-FFF2-40B4-BE49-F238E27FC236}">
                <a16:creationId xmlns:a16="http://schemas.microsoft.com/office/drawing/2014/main" id="{255D1CF3-5EA5-75E6-CC1E-E3DE60FEA446}"/>
              </a:ext>
            </a:extLst>
          </p:cNvPr>
          <p:cNvPicPr>
            <a:picLocks noChangeAspect="1"/>
          </p:cNvPicPr>
          <p:nvPr/>
        </p:nvPicPr>
        <p:blipFill rotWithShape="1">
          <a:blip r:embed="rId2"/>
          <a:srcRect r="1" b="21182"/>
          <a:stretch/>
        </p:blipFill>
        <p:spPr>
          <a:xfrm>
            <a:off x="628650" y="1825625"/>
            <a:ext cx="7886700" cy="4351338"/>
          </a:xfrm>
          <a:prstGeom prst="rect">
            <a:avLst/>
          </a:prstGeom>
          <a:noFill/>
        </p:spPr>
      </p:pic>
    </p:spTree>
    <p:extLst>
      <p:ext uri="{BB962C8B-B14F-4D97-AF65-F5344CB8AC3E}">
        <p14:creationId xmlns:p14="http://schemas.microsoft.com/office/powerpoint/2010/main" val="3237779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green background&#10;&#10;Description automatically generated">
            <a:extLst>
              <a:ext uri="{FF2B5EF4-FFF2-40B4-BE49-F238E27FC236}">
                <a16:creationId xmlns:a16="http://schemas.microsoft.com/office/drawing/2014/main" id="{D2879DC1-BFBF-39E0-EC11-18979BE87E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992" y="260510"/>
            <a:ext cx="6070180" cy="6064116"/>
          </a:xfrm>
        </p:spPr>
      </p:pic>
    </p:spTree>
    <p:extLst>
      <p:ext uri="{BB962C8B-B14F-4D97-AF65-F5344CB8AC3E}">
        <p14:creationId xmlns:p14="http://schemas.microsoft.com/office/powerpoint/2010/main" val="126799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E4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E01E482B-1542-4176-AE65-EE4DF776CAEC}"/>
              </a:ext>
            </a:extLst>
          </p:cNvPr>
          <p:cNvPicPr>
            <a:picLocks noChangeAspect="1"/>
          </p:cNvPicPr>
          <p:nvPr/>
        </p:nvPicPr>
        <p:blipFill>
          <a:blip r:embed="rId3"/>
          <a:stretch>
            <a:fillRect/>
          </a:stretch>
        </p:blipFill>
        <p:spPr>
          <a:xfrm>
            <a:off x="482600" y="1169606"/>
            <a:ext cx="8178799" cy="4518787"/>
          </a:xfrm>
          <a:prstGeom prst="rect">
            <a:avLst/>
          </a:prstGeom>
        </p:spPr>
      </p:pic>
    </p:spTree>
    <p:extLst>
      <p:ext uri="{BB962C8B-B14F-4D97-AF65-F5344CB8AC3E}">
        <p14:creationId xmlns:p14="http://schemas.microsoft.com/office/powerpoint/2010/main" val="301161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Academic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561702" y="2781346"/>
            <a:ext cx="7805057" cy="3385365"/>
          </a:xfrm>
        </p:spPr>
        <p:txBody>
          <a:bodyPr vert="horz" lIns="91440" tIns="45720" rIns="91440" bIns="45720" rtlCol="0" anchor="t">
            <a:normAutofit fontScale="85000" lnSpcReduction="10000"/>
          </a:bodyPr>
          <a:lstStyle/>
          <a:p>
            <a:pPr marL="342900" indent="-342900" algn="l">
              <a:lnSpc>
                <a:spcPct val="150000"/>
              </a:lnSpc>
              <a:buChar char="•"/>
            </a:pPr>
            <a:r>
              <a:rPr lang="en-US">
                <a:latin typeface="Arial"/>
                <a:cs typeface="Arial"/>
              </a:rPr>
              <a:t>Required by Law</a:t>
            </a:r>
          </a:p>
          <a:p>
            <a:pPr marL="800100" lvl="1" indent="-342900" algn="l">
              <a:lnSpc>
                <a:spcPct val="150000"/>
              </a:lnSpc>
              <a:buChar char="•"/>
            </a:pPr>
            <a:r>
              <a:rPr lang="en-US">
                <a:latin typeface="Arial"/>
                <a:cs typeface="Arial"/>
              </a:rPr>
              <a:t>Title II of the Americans with Disabilities Act (“ADA”)</a:t>
            </a:r>
          </a:p>
          <a:p>
            <a:pPr marL="800100" lvl="1" indent="-342900" algn="l">
              <a:lnSpc>
                <a:spcPct val="150000"/>
              </a:lnSpc>
              <a:buChar char="•"/>
            </a:pPr>
            <a:r>
              <a:rPr lang="en-US">
                <a:latin typeface="Arial"/>
                <a:cs typeface="Arial"/>
              </a:rPr>
              <a:t>Section 504 of the Rehabilitation Act of 1973 (“Section 504”)</a:t>
            </a:r>
          </a:p>
          <a:p>
            <a:pPr marL="342900" indent="-342900" algn="l">
              <a:lnSpc>
                <a:spcPct val="150000"/>
              </a:lnSpc>
              <a:buChar char="•"/>
            </a:pPr>
            <a:r>
              <a:rPr lang="en-US">
                <a:latin typeface="Arial"/>
                <a:cs typeface="Arial"/>
              </a:rPr>
              <a:t>Two separate OCR cases in recent years due to denial of academic accommodations</a:t>
            </a:r>
          </a:p>
          <a:p>
            <a:pPr marL="342900" indent="-342900" algn="l">
              <a:lnSpc>
                <a:spcPct val="150000"/>
              </a:lnSpc>
              <a:buChar char="•"/>
            </a:pPr>
            <a:r>
              <a:rPr lang="en-US">
                <a:latin typeface="Arial"/>
                <a:cs typeface="Arial"/>
              </a:rPr>
              <a:t>Best practice is to contact OARS with any questions or concerns</a:t>
            </a:r>
          </a:p>
          <a:p>
            <a:pPr algn="l">
              <a:lnSpc>
                <a:spcPct val="150000"/>
              </a:lnSpc>
            </a:pPr>
            <a:endParaRPr lang="en-US"/>
          </a:p>
          <a:p>
            <a:pPr marL="342900" indent="-342900" algn="l">
              <a:lnSpc>
                <a:spcPct val="150000"/>
              </a:lnSpc>
              <a:buChar char="•"/>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46094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Determining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561702" y="2781346"/>
            <a:ext cx="7805057" cy="3385365"/>
          </a:xfrm>
        </p:spPr>
        <p:txBody>
          <a:bodyPr vert="horz" lIns="91440" tIns="45720" rIns="91440" bIns="45720" rtlCol="0" anchor="t">
            <a:normAutofit/>
          </a:bodyPr>
          <a:lstStyle/>
          <a:p>
            <a:pPr marL="0" indent="0" algn="l">
              <a:buNone/>
            </a:pPr>
            <a:r>
              <a:rPr lang="en-US" b="1"/>
              <a:t>Engaging the Interactive Process*</a:t>
            </a:r>
          </a:p>
          <a:p>
            <a:pPr marL="0" indent="0" algn="l">
              <a:buNone/>
            </a:pPr>
            <a:r>
              <a:rPr lang="en-US" sz="1950"/>
              <a:t>Access coordinators must engage in an interactive process to determine if reasonable accommodations are warranted. Includes:</a:t>
            </a:r>
          </a:p>
          <a:p>
            <a:pPr lvl="1" algn="l">
              <a:spcBef>
                <a:spcPts val="900"/>
              </a:spcBef>
              <a:buClr>
                <a:srgbClr val="92D1B3"/>
              </a:buClr>
              <a:buFont typeface="Wingdings" panose="05000000000000000000" pitchFamily="2" charset="2"/>
              <a:buChar char="§"/>
            </a:pPr>
            <a:r>
              <a:rPr lang="en-US"/>
              <a:t>Never say never; always – Case-by-case</a:t>
            </a:r>
          </a:p>
          <a:p>
            <a:pPr lvl="1" algn="l">
              <a:buClr>
                <a:srgbClr val="92D1B3"/>
              </a:buClr>
              <a:buFont typeface="Wingdings" panose="05000000000000000000" pitchFamily="2" charset="2"/>
              <a:buChar char="§"/>
            </a:pPr>
            <a:r>
              <a:rPr lang="en-US"/>
              <a:t>Student self-report</a:t>
            </a:r>
          </a:p>
          <a:p>
            <a:pPr lvl="1" algn="l">
              <a:buClr>
                <a:srgbClr val="92D1B3"/>
              </a:buClr>
              <a:buFont typeface="Wingdings" panose="05000000000000000000" pitchFamily="2" charset="2"/>
              <a:buChar char="§"/>
            </a:pPr>
            <a:r>
              <a:rPr lang="en-US"/>
              <a:t>History of accommodations</a:t>
            </a:r>
          </a:p>
          <a:p>
            <a:pPr lvl="1" algn="l">
              <a:buClr>
                <a:srgbClr val="92D1B3"/>
              </a:buClr>
              <a:buFont typeface="Wingdings" panose="05000000000000000000" pitchFamily="2" charset="2"/>
              <a:buChar char="§"/>
            </a:pPr>
            <a:r>
              <a:rPr lang="en-US"/>
              <a:t>Supportive documentation</a:t>
            </a:r>
          </a:p>
          <a:p>
            <a:pPr marL="0" indent="0" algn="l">
              <a:buClr>
                <a:srgbClr val="92D1B3"/>
              </a:buClr>
              <a:buNone/>
            </a:pPr>
            <a:r>
              <a:rPr lang="en-US" sz="1200"/>
              <a:t>*Per the Office of Civil Rights (OCR)</a:t>
            </a:r>
            <a:endParaRPr lang="en-US"/>
          </a:p>
          <a:p>
            <a:pPr marL="342900" indent="-342900" algn="l">
              <a:lnSpc>
                <a:spcPct val="150000"/>
              </a:lnSpc>
              <a:buChar char="•"/>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402342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Implementing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561702" y="2781346"/>
            <a:ext cx="7805057" cy="3385365"/>
          </a:xfrm>
        </p:spPr>
        <p:txBody>
          <a:bodyPr vert="horz" lIns="91440" tIns="45720" rIns="91440" bIns="45720" rtlCol="0" anchor="t">
            <a:normAutofit lnSpcReduction="10000"/>
          </a:bodyPr>
          <a:lstStyle/>
          <a:p>
            <a:pPr marL="385763" indent="-385763" algn="l">
              <a:buClr>
                <a:srgbClr val="E5E6E4"/>
              </a:buClr>
              <a:buFont typeface="+mj-lt"/>
              <a:buAutoNum type="arabicPeriod"/>
            </a:pPr>
            <a:r>
              <a:rPr lang="en-US"/>
              <a:t>General</a:t>
            </a:r>
          </a:p>
          <a:p>
            <a:pPr marL="385763" indent="-385763" algn="l">
              <a:buClr>
                <a:srgbClr val="E5E6E4"/>
              </a:buClr>
              <a:buFont typeface="+mj-lt"/>
              <a:buAutoNum type="arabicPeriod"/>
            </a:pPr>
            <a:r>
              <a:rPr lang="en-US"/>
              <a:t>Provision of auxiliary aids and services</a:t>
            </a:r>
          </a:p>
          <a:p>
            <a:pPr marL="385763" indent="-385763" algn="l">
              <a:buClr>
                <a:srgbClr val="E5E6E4"/>
              </a:buClr>
              <a:buFont typeface="+mj-lt"/>
              <a:buAutoNum type="arabicPeriod"/>
            </a:pPr>
            <a:r>
              <a:rPr lang="en-US"/>
              <a:t>Alteration to policy/procedure*</a:t>
            </a:r>
          </a:p>
          <a:p>
            <a:pPr lvl="1" algn="l">
              <a:buFont typeface="Wingdings" panose="05000000000000000000" pitchFamily="2" charset="2"/>
              <a:buChar char="§"/>
            </a:pPr>
            <a:r>
              <a:rPr lang="en-US"/>
              <a:t>May mean modification of a University’s attendance policy or no pet policy, etc.</a:t>
            </a:r>
          </a:p>
          <a:p>
            <a:pPr marL="0" indent="0" algn="l">
              <a:buNone/>
            </a:pPr>
            <a:endParaRPr lang="en-US"/>
          </a:p>
          <a:p>
            <a:pPr marL="0" indent="0" algn="l">
              <a:buNone/>
            </a:pPr>
            <a:r>
              <a:rPr lang="en-US" b="1">
                <a:solidFill>
                  <a:srgbClr val="FFCC33"/>
                </a:solidFill>
              </a:rPr>
              <a:t>With or without reasonable accommodations: </a:t>
            </a:r>
          </a:p>
          <a:p>
            <a:pPr lvl="1" algn="l">
              <a:buFont typeface="Wingdings" panose="05000000000000000000" pitchFamily="2" charset="2"/>
              <a:buChar char="§"/>
            </a:pPr>
            <a:r>
              <a:rPr lang="en-US"/>
              <a:t>The individual must be able to meet the essential program or course requirements.</a:t>
            </a:r>
          </a:p>
          <a:p>
            <a:pPr marL="342900" indent="-342900" algn="l">
              <a:lnSpc>
                <a:spcPct val="150000"/>
              </a:lnSpc>
              <a:buChar char="•"/>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393558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Academic Accommodations</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534884" y="2597426"/>
            <a:ext cx="6831875" cy="3849095"/>
          </a:xfrm>
        </p:spPr>
        <p:txBody>
          <a:bodyPr vert="horz" lIns="91440" tIns="45720" rIns="91440" bIns="45720" rtlCol="0" anchor="t">
            <a:normAutofit fontScale="92500" lnSpcReduction="10000"/>
          </a:bodyPr>
          <a:lstStyle/>
          <a:p>
            <a:pPr marL="0" indent="0" algn="l">
              <a:buNone/>
            </a:pPr>
            <a:r>
              <a:rPr lang="en-US" sz="2400" b="1" i="1"/>
              <a:t>Accommodations provide ACCESS; LEVELING the learning field, but not as an advantage… these may include:</a:t>
            </a:r>
          </a:p>
          <a:p>
            <a:pPr marL="0" indent="0" algn="l">
              <a:buNone/>
            </a:pPr>
            <a:endParaRPr lang="en-US" sz="2400" b="1" i="1"/>
          </a:p>
          <a:p>
            <a:pPr marL="342900" indent="-342900" algn="l">
              <a:buFont typeface="Arial" panose="020B0604020202020204" pitchFamily="34" charset="0"/>
              <a:buChar char="•"/>
            </a:pPr>
            <a:r>
              <a:rPr lang="en-US" sz="2400" b="1" i="1"/>
              <a:t>Early Registration </a:t>
            </a:r>
          </a:p>
          <a:p>
            <a:pPr marL="342900" indent="-342900" algn="l">
              <a:buFont typeface="Arial" panose="020B0604020202020204" pitchFamily="34" charset="0"/>
              <a:buChar char="•"/>
            </a:pPr>
            <a:r>
              <a:rPr lang="en-US" sz="2400" b="1" i="1"/>
              <a:t>Brick-and-mortar access</a:t>
            </a:r>
          </a:p>
          <a:p>
            <a:pPr marL="342900" indent="-342900" algn="l">
              <a:buFont typeface="Arial" panose="020B0604020202020204" pitchFamily="34" charset="0"/>
              <a:buChar char="•"/>
            </a:pPr>
            <a:r>
              <a:rPr lang="en-US" sz="2400" b="1" i="1"/>
              <a:t>Accessible Technology (AT) </a:t>
            </a:r>
            <a:r>
              <a:rPr lang="en-US" b="1" i="1"/>
              <a:t>– </a:t>
            </a:r>
            <a:r>
              <a:rPr lang="en-US" sz="1800" b="1" i="1"/>
              <a:t>(</a:t>
            </a:r>
            <a:r>
              <a:rPr lang="en-US" sz="1900" b="1" i="1"/>
              <a:t>see next slide)</a:t>
            </a:r>
          </a:p>
          <a:p>
            <a:pPr marL="342900" indent="-342900" algn="l">
              <a:buFont typeface="Arial" panose="020B0604020202020204" pitchFamily="34" charset="0"/>
              <a:buChar char="•"/>
            </a:pPr>
            <a:r>
              <a:rPr lang="en-US" sz="2400" b="1" i="1"/>
              <a:t>Animals </a:t>
            </a:r>
            <a:r>
              <a:rPr lang="en-US" b="1" i="1"/>
              <a:t>- TBD</a:t>
            </a:r>
            <a:endParaRPr lang="en-US" sz="2400" b="1" i="1"/>
          </a:p>
          <a:p>
            <a:pPr marL="342900" indent="-342900" algn="l">
              <a:buFont typeface="Arial" panose="020B0604020202020204" pitchFamily="34" charset="0"/>
              <a:buChar char="•"/>
            </a:pPr>
            <a:r>
              <a:rPr lang="en-US" sz="2400" b="1" i="1"/>
              <a:t>Modified attendance/deadlines </a:t>
            </a:r>
            <a:r>
              <a:rPr lang="en-US" b="1" i="1"/>
              <a:t>- TBD</a:t>
            </a:r>
            <a:endParaRPr lang="en-US" sz="2400" b="1" i="1"/>
          </a:p>
          <a:p>
            <a:pPr marL="342900" indent="-342900" algn="l">
              <a:buFont typeface="Arial" panose="020B0604020202020204" pitchFamily="34" charset="0"/>
              <a:buChar char="•"/>
            </a:pPr>
            <a:r>
              <a:rPr lang="en-US" sz="2400" b="1" i="1"/>
              <a:t>Extended time/testing accommodations </a:t>
            </a:r>
            <a:r>
              <a:rPr lang="en-US" b="1" i="1"/>
              <a:t>- TBD</a:t>
            </a:r>
            <a:endParaRPr lang="en-US" sz="2400" b="1" i="1"/>
          </a:p>
          <a:p>
            <a:pPr marL="342900" indent="-342900" algn="l">
              <a:lnSpc>
                <a:spcPct val="150000"/>
              </a:lnSpc>
              <a:buChar char="•"/>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2"/>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184951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ctrTitle"/>
          </p:nvPr>
        </p:nvSpPr>
        <p:spPr>
          <a:xfrm>
            <a:off x="2279469" y="691288"/>
            <a:ext cx="5891347" cy="2374535"/>
          </a:xfrm>
        </p:spPr>
        <p:txBody>
          <a:bodyPr>
            <a:normAutofit/>
          </a:bodyPr>
          <a:lstStyle/>
          <a:p>
            <a:pPr>
              <a:lnSpc>
                <a:spcPct val="100000"/>
              </a:lnSpc>
              <a:spcBef>
                <a:spcPts val="0"/>
              </a:spcBef>
            </a:pPr>
            <a:r>
              <a:rPr lang="en-US" sz="2000" b="1">
                <a:latin typeface="Georgia"/>
              </a:rPr>
              <a:t> </a:t>
            </a:r>
            <a:r>
              <a:rPr lang="en-US" sz="2400" b="1">
                <a:latin typeface="Georgia"/>
              </a:rPr>
              <a:t>Accessible Technology</a:t>
            </a:r>
            <a:br>
              <a:rPr lang="en-US" sz="2400">
                <a:latin typeface="Georgia"/>
              </a:rPr>
            </a:br>
            <a:endParaRPr lang="en-US"/>
          </a:p>
        </p:txBody>
      </p:sp>
      <p:sp>
        <p:nvSpPr>
          <p:cNvPr id="3" name="Subtitle 2">
            <a:extLst>
              <a:ext uri="{FF2B5EF4-FFF2-40B4-BE49-F238E27FC236}">
                <a16:creationId xmlns:a16="http://schemas.microsoft.com/office/drawing/2014/main" id="{0C4578A1-3CD0-6EAC-7EFD-377D296F07C3}"/>
              </a:ext>
            </a:extLst>
          </p:cNvPr>
          <p:cNvSpPr>
            <a:spLocks noGrp="1"/>
          </p:cNvSpPr>
          <p:nvPr>
            <p:ph type="subTitle" idx="1"/>
          </p:nvPr>
        </p:nvSpPr>
        <p:spPr>
          <a:xfrm>
            <a:off x="1641631" y="2713973"/>
            <a:ext cx="7086700" cy="3017520"/>
          </a:xfrm>
        </p:spPr>
        <p:txBody>
          <a:bodyPr vert="horz" lIns="91440" tIns="45720" rIns="91440" bIns="45720" rtlCol="0" anchor="t">
            <a:normAutofit/>
          </a:bodyPr>
          <a:lstStyle/>
          <a:p>
            <a:pPr marL="342900" indent="-342900" algn="l">
              <a:buFont typeface="Arial" panose="020B0604020202020204" pitchFamily="34" charset="0"/>
              <a:buChar char="•"/>
            </a:pPr>
            <a:r>
              <a:rPr lang="en-US" b="1" dirty="0">
                <a:latin typeface="Arial"/>
                <a:cs typeface="Arial"/>
              </a:rPr>
              <a:t>Recording devices – NC; a one-party consent state* </a:t>
            </a:r>
            <a:r>
              <a:rPr lang="en-US" sz="1200" dirty="0">
                <a:latin typeface="Arial"/>
                <a:cs typeface="Arial"/>
              </a:rPr>
              <a:t>(pens, electronic devices, smart glasses, etc.)</a:t>
            </a:r>
            <a:endParaRPr lang="en-US" b="1" dirty="0">
              <a:latin typeface="Arial"/>
              <a:cs typeface="Arial"/>
            </a:endParaRPr>
          </a:p>
          <a:p>
            <a:pPr marL="342900" indent="-342900" algn="l">
              <a:buFont typeface="Arial" panose="020B0604020202020204" pitchFamily="34" charset="0"/>
              <a:buChar char="•"/>
            </a:pPr>
            <a:r>
              <a:rPr lang="en-US" sz="2400" b="1" dirty="0">
                <a:latin typeface="Arial"/>
                <a:cs typeface="Arial"/>
              </a:rPr>
              <a:t>Assistive listening d</a:t>
            </a:r>
            <a:r>
              <a:rPr lang="en-US" b="1" dirty="0">
                <a:latin typeface="Arial"/>
                <a:cs typeface="Arial"/>
              </a:rPr>
              <a:t>evices</a:t>
            </a:r>
          </a:p>
          <a:p>
            <a:pPr marL="342900" indent="-342900" algn="l">
              <a:buFont typeface="Arial" panose="020B0604020202020204" pitchFamily="34" charset="0"/>
              <a:buChar char="•"/>
            </a:pPr>
            <a:r>
              <a:rPr lang="en-US" sz="2400" b="1" dirty="0">
                <a:latin typeface="Arial"/>
                <a:cs typeface="Arial"/>
              </a:rPr>
              <a:t>Captioning serv</a:t>
            </a:r>
            <a:r>
              <a:rPr lang="en-US" b="1" dirty="0">
                <a:latin typeface="Arial"/>
                <a:cs typeface="Arial"/>
              </a:rPr>
              <a:t>ices</a:t>
            </a:r>
            <a:endParaRPr lang="en-US" sz="2400" b="1" dirty="0">
              <a:latin typeface="Arial"/>
              <a:cs typeface="Arial"/>
            </a:endParaRPr>
          </a:p>
          <a:p>
            <a:pPr marL="0" indent="0" algn="l">
              <a:buNone/>
            </a:pPr>
            <a:endParaRPr lang="en-US" b="1"/>
          </a:p>
          <a:p>
            <a:r>
              <a:rPr lang="en-US" sz="1500" b="1" dirty="0">
                <a:latin typeface="Arial"/>
                <a:cs typeface="Arial"/>
              </a:rPr>
              <a:t>*</a:t>
            </a:r>
            <a:r>
              <a:rPr lang="en-US" sz="1500" b="1" dirty="0">
                <a:latin typeface="Arial"/>
                <a:cs typeface="Arial"/>
                <a:hlinkClick r:id="rId2"/>
              </a:rPr>
              <a:t>LAWS ON RECORDING CONVERSATIONS IN ALL 50 STATES</a:t>
            </a:r>
            <a:endParaRPr lang="en-US" sz="1500" b="1"/>
          </a:p>
          <a:p>
            <a:pPr algn="l">
              <a:lnSpc>
                <a:spcPct val="150000"/>
              </a:lnSpc>
            </a:pPr>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561702" y="411479"/>
            <a:ext cx="2233749" cy="2090058"/>
          </a:xfrm>
          <a:prstGeom prst="rect">
            <a:avLst/>
          </a:prstGeom>
        </p:spPr>
      </p:pic>
    </p:spTree>
    <p:extLst>
      <p:ext uri="{BB962C8B-B14F-4D97-AF65-F5344CB8AC3E}">
        <p14:creationId xmlns:p14="http://schemas.microsoft.com/office/powerpoint/2010/main" val="26229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EBBA-D920-E5AF-91BB-146EDE9D3D8C}"/>
              </a:ext>
            </a:extLst>
          </p:cNvPr>
          <p:cNvSpPr>
            <a:spLocks noGrp="1"/>
          </p:cNvSpPr>
          <p:nvPr>
            <p:ph type="title"/>
          </p:nvPr>
        </p:nvSpPr>
        <p:spPr>
          <a:xfrm>
            <a:off x="685800" y="123194"/>
            <a:ext cx="7886700" cy="1256146"/>
          </a:xfrm>
        </p:spPr>
        <p:txBody>
          <a:bodyPr anchor="ctr">
            <a:normAutofit fontScale="90000"/>
          </a:bodyPr>
          <a:lstStyle/>
          <a:p>
            <a:pPr algn="ctr">
              <a:spcBef>
                <a:spcPts val="0"/>
              </a:spcBef>
            </a:pPr>
            <a:r>
              <a:rPr lang="en-US" sz="2700" b="1"/>
              <a:t>Assistance Animals</a:t>
            </a:r>
            <a:br>
              <a:rPr lang="en-US" sz="2700" b="1"/>
            </a:br>
            <a:r>
              <a:rPr lang="en-US" sz="2200"/>
              <a:t>(see handout)</a:t>
            </a:r>
            <a:br>
              <a:rPr lang="en-US" b="1"/>
            </a:br>
            <a:endParaRPr lang="en-US"/>
          </a:p>
        </p:txBody>
      </p:sp>
      <p:sp>
        <p:nvSpPr>
          <p:cNvPr id="10" name="Text Placeholder 2">
            <a:extLst>
              <a:ext uri="{FF2B5EF4-FFF2-40B4-BE49-F238E27FC236}">
                <a16:creationId xmlns:a16="http://schemas.microsoft.com/office/drawing/2014/main" id="{C5042069-1844-9D52-DE9C-DA280EECD79A}"/>
              </a:ext>
            </a:extLst>
          </p:cNvPr>
          <p:cNvSpPr>
            <a:spLocks noGrp="1"/>
          </p:cNvSpPr>
          <p:nvPr>
            <p:ph type="body" idx="1"/>
          </p:nvPr>
        </p:nvSpPr>
        <p:spPr>
          <a:xfrm>
            <a:off x="629842" y="1681163"/>
            <a:ext cx="3868340" cy="823912"/>
          </a:xfrm>
        </p:spPr>
        <p:txBody>
          <a:bodyPr/>
          <a:lstStyle/>
          <a:p>
            <a:endParaRPr lang="en-US"/>
          </a:p>
        </p:txBody>
      </p:sp>
      <p:pic>
        <p:nvPicPr>
          <p:cNvPr id="5" name="Picture 5" descr="Icon&#10;&#10;Description automatically generated">
            <a:extLst>
              <a:ext uri="{FF2B5EF4-FFF2-40B4-BE49-F238E27FC236}">
                <a16:creationId xmlns:a16="http://schemas.microsoft.com/office/drawing/2014/main" id="{0021EA96-6E6B-28E8-7937-079031FD607E}"/>
              </a:ext>
            </a:extLst>
          </p:cNvPr>
          <p:cNvPicPr>
            <a:picLocks noChangeAspect="1"/>
          </p:cNvPicPr>
          <p:nvPr/>
        </p:nvPicPr>
        <p:blipFill>
          <a:blip r:embed="rId3"/>
          <a:stretch>
            <a:fillRect/>
          </a:stretch>
        </p:blipFill>
        <p:spPr>
          <a:xfrm>
            <a:off x="6533138" y="4874597"/>
            <a:ext cx="1983403" cy="1983403"/>
          </a:xfrm>
          <a:prstGeom prst="rect">
            <a:avLst/>
          </a:prstGeom>
          <a:noFill/>
        </p:spPr>
      </p:pic>
      <p:sp>
        <p:nvSpPr>
          <p:cNvPr id="12" name="Text Placeholder 4">
            <a:extLst>
              <a:ext uri="{FF2B5EF4-FFF2-40B4-BE49-F238E27FC236}">
                <a16:creationId xmlns:a16="http://schemas.microsoft.com/office/drawing/2014/main" id="{26631830-7183-8223-E1AA-2185C480CB9C}"/>
              </a:ext>
            </a:extLst>
          </p:cNvPr>
          <p:cNvSpPr>
            <a:spLocks noGrp="1"/>
          </p:cNvSpPr>
          <p:nvPr>
            <p:ph type="body" sz="quarter" idx="3"/>
          </p:nvPr>
        </p:nvSpPr>
        <p:spPr>
          <a:xfrm>
            <a:off x="2404715" y="5669297"/>
            <a:ext cx="5486400" cy="561289"/>
          </a:xfrm>
        </p:spPr>
        <p:txBody>
          <a:bodyPr/>
          <a:lstStyle/>
          <a:p>
            <a:r>
              <a:rPr lang="en-US"/>
              <a:t>What’s the difference?</a:t>
            </a:r>
          </a:p>
        </p:txBody>
      </p:sp>
      <p:sp>
        <p:nvSpPr>
          <p:cNvPr id="3" name="Subtitle 2">
            <a:extLst>
              <a:ext uri="{FF2B5EF4-FFF2-40B4-BE49-F238E27FC236}">
                <a16:creationId xmlns:a16="http://schemas.microsoft.com/office/drawing/2014/main" id="{0C4578A1-3CD0-6EAC-7EFD-377D296F07C3}"/>
              </a:ext>
            </a:extLst>
          </p:cNvPr>
          <p:cNvSpPr>
            <a:spLocks noGrp="1"/>
          </p:cNvSpPr>
          <p:nvPr>
            <p:ph sz="quarter" idx="4"/>
          </p:nvPr>
        </p:nvSpPr>
        <p:spPr>
          <a:xfrm>
            <a:off x="4629150" y="2505075"/>
            <a:ext cx="3887391" cy="3684588"/>
          </a:xfrm>
        </p:spPr>
        <p:txBody>
          <a:bodyPr vert="horz" lIns="91440" tIns="45720" rIns="91440" bIns="45720" rtlCol="0">
            <a:normAutofit/>
          </a:bodyPr>
          <a:lstStyle/>
          <a:p>
            <a:pPr marL="0" indent="0">
              <a:buNone/>
            </a:pPr>
            <a:endParaRPr lang="en-US"/>
          </a:p>
          <a:p>
            <a:pPr marL="342900" indent="-342900">
              <a:buChar char="•"/>
            </a:pPr>
            <a:endParaRPr lang="en-US"/>
          </a:p>
        </p:txBody>
      </p:sp>
      <p:pic>
        <p:nvPicPr>
          <p:cNvPr id="7" name="Picture 2" descr="http://www.youcaring.com/uploads/images/00000000.jpg">
            <a:extLst>
              <a:ext uri="{FF2B5EF4-FFF2-40B4-BE49-F238E27FC236}">
                <a16:creationId xmlns:a16="http://schemas.microsoft.com/office/drawing/2014/main" id="{0652BCD5-E85A-4DE6-8C9C-F95DE6FB440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124" y="1151802"/>
            <a:ext cx="4125741" cy="41406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briannealfitness.org/wp-content/uploads/2012/03/brain-face.png">
            <a:extLst>
              <a:ext uri="{FF2B5EF4-FFF2-40B4-BE49-F238E27FC236}">
                <a16:creationId xmlns:a16="http://schemas.microsoft.com/office/drawing/2014/main" id="{7061016A-159E-48E2-8618-2D6838104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468" y="1379340"/>
            <a:ext cx="4660418" cy="349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45132"/>
      </p:ext>
    </p:extLst>
  </p:cSld>
  <p:clrMapOvr>
    <a:masterClrMapping/>
  </p:clrMapOvr>
</p:sld>
</file>

<file path=ppt/theme/theme1.xml><?xml version="1.0" encoding="utf-8"?>
<a:theme xmlns:a="http://schemas.openxmlformats.org/drawingml/2006/main" name="UNCG Cover-Projection Slides">
  <a:themeElements>
    <a:clrScheme name="Custom 1">
      <a:dk1>
        <a:sysClr val="windowText" lastClr="000000"/>
      </a:dk1>
      <a:lt1>
        <a:sysClr val="window" lastClr="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uncg-brand-2018-v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60A33-6C3B-4401-A052-4C9873BD6F3C}" vid="{EA841FAC-9506-4FF8-BFBD-FFD2363D5B2A}"/>
    </a:ext>
  </a:extLst>
</a:theme>
</file>

<file path=ppt/theme/theme2.xml><?xml version="1.0" encoding="utf-8"?>
<a:theme xmlns:a="http://schemas.openxmlformats.org/drawingml/2006/main" name="UNCG_ End_Thank You Slides">
  <a:themeElements>
    <a:clrScheme name="Custom 1">
      <a:dk1>
        <a:sysClr val="windowText" lastClr="000000"/>
      </a:dk1>
      <a:lt1>
        <a:sysClr val="window" lastClr="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uncg-brand-2018-v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60A33-6C3B-4401-A052-4C9873BD6F3C}" vid="{CC53BDFF-1688-43E1-AB08-2435F631F9C8}"/>
    </a:ext>
  </a:extLst>
</a:theme>
</file>

<file path=ppt/theme/theme3.xml><?xml version="1.0" encoding="utf-8"?>
<a:theme xmlns:a="http://schemas.openxmlformats.org/drawingml/2006/main" name="UNCG Navy Background">
  <a:themeElements>
    <a:clrScheme name="Custom 1">
      <a:dk1>
        <a:sysClr val="windowText" lastClr="000000"/>
      </a:dk1>
      <a:lt1>
        <a:sysClr val="window" lastClr="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uncg-brand-2018-v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60A33-6C3B-4401-A052-4C9873BD6F3C}" vid="{0F9184E4-141E-405D-9743-0B1522E21E04}"/>
    </a:ext>
  </a:extLst>
</a:theme>
</file>

<file path=ppt/theme/theme4.xml><?xml version="1.0" encoding="utf-8"?>
<a:theme xmlns:a="http://schemas.openxmlformats.org/drawingml/2006/main" name="UNCG White Background">
  <a:themeElements>
    <a:clrScheme name="Custom 1">
      <a:dk1>
        <a:sysClr val="windowText" lastClr="000000"/>
      </a:dk1>
      <a:lt1>
        <a:sysClr val="window" lastClr="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uncg-brand-2018-v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7460A33-6C3B-4401-A052-4C9873BD6F3C}" vid="{ABF84CE2-9DF7-4E0B-AF84-4D980F981D93}"/>
    </a:ext>
  </a:extLst>
</a:theme>
</file>

<file path=ppt/theme/theme5.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2761ec8-7198-4440-bea0-e9dd2af28b51}" enabled="1" method="Standard" siteId="{73e15cf5-5dbb-46af-a862-753916269d73}" removed="0"/>
</clbl:labelList>
</file>

<file path=docProps/app.xml><?xml version="1.0" encoding="utf-8"?>
<Properties xmlns="http://schemas.openxmlformats.org/officeDocument/2006/extended-properties" xmlns:vt="http://schemas.openxmlformats.org/officeDocument/2006/docPropsVTypes">
  <Template>UNCG Cover-Projection Slides</Template>
  <TotalTime>1</TotalTime>
  <Words>1577</Words>
  <Application>Microsoft Office PowerPoint</Application>
  <PresentationFormat>On-screen Show (4:3)</PresentationFormat>
  <Paragraphs>136</Paragraphs>
  <Slides>22</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Arial</vt:lpstr>
      <vt:lpstr>Calibri</vt:lpstr>
      <vt:lpstr>Century Gothic</vt:lpstr>
      <vt:lpstr>Georgia</vt:lpstr>
      <vt:lpstr>Wingdings</vt:lpstr>
      <vt:lpstr>Wingdings 3</vt:lpstr>
      <vt:lpstr>UNCG Cover-Projection Slides</vt:lpstr>
      <vt:lpstr>UNCG_ End_Thank You Slides</vt:lpstr>
      <vt:lpstr>UNCG Navy Background</vt:lpstr>
      <vt:lpstr>UNCG White Background</vt:lpstr>
      <vt:lpstr>Slice</vt:lpstr>
      <vt:lpstr>PowerPoint Presentation</vt:lpstr>
      <vt:lpstr> Academic Accommodations </vt:lpstr>
      <vt:lpstr>PowerPoint Presentation</vt:lpstr>
      <vt:lpstr> Academic Accommodations </vt:lpstr>
      <vt:lpstr> Determining Accommodations </vt:lpstr>
      <vt:lpstr> Implementing Accommodations </vt:lpstr>
      <vt:lpstr> Academic Accommodations </vt:lpstr>
      <vt:lpstr> Accessible Technology </vt:lpstr>
      <vt:lpstr>Assistance Animals (see handout) </vt:lpstr>
      <vt:lpstr> Modifications of Course Policy (see handout) </vt:lpstr>
      <vt:lpstr> Testing Accommodations </vt:lpstr>
      <vt:lpstr> When Not to Accommodate </vt:lpstr>
      <vt:lpstr> Fundamental Alteration </vt:lpstr>
      <vt:lpstr> Other Accommodations </vt:lpstr>
      <vt:lpstr> Accommodation Notice </vt:lpstr>
      <vt:lpstr>Resources</vt:lpstr>
      <vt:lpstr>Resources II</vt:lpstr>
      <vt:lpstr>Legal Cases</vt:lpstr>
      <vt:lpstr>Legal Cases II</vt:lpstr>
      <vt:lpstr>Legal Cases III</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Brett Carter</dc:creator>
  <cp:lastModifiedBy>Tangie Key (She/Her/Hers)</cp:lastModifiedBy>
  <cp:revision>40</cp:revision>
  <dcterms:created xsi:type="dcterms:W3CDTF">2022-10-21T20:07:19Z</dcterms:created>
  <dcterms:modified xsi:type="dcterms:W3CDTF">2024-07-24T19:25:10Z</dcterms:modified>
</cp:coreProperties>
</file>