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sldIdLst>
    <p:sldId id="256" r:id="rId3"/>
    <p:sldId id="394" r:id="rId4"/>
    <p:sldId id="393" r:id="rId5"/>
    <p:sldId id="383" r:id="rId6"/>
    <p:sldId id="378" r:id="rId7"/>
    <p:sldId id="382" r:id="rId8"/>
    <p:sldId id="381" r:id="rId9"/>
    <p:sldId id="386" r:id="rId10"/>
    <p:sldId id="387" r:id="rId11"/>
    <p:sldId id="388" r:id="rId12"/>
    <p:sldId id="392" r:id="rId13"/>
    <p:sldId id="396" r:id="rId14"/>
    <p:sldId id="395" r:id="rId15"/>
    <p:sldId id="466" r:id="rId16"/>
    <p:sldId id="391" r:id="rId17"/>
    <p:sldId id="390" r:id="rId18"/>
    <p:sldId id="464" r:id="rId19"/>
    <p:sldId id="465" r:id="rId20"/>
    <p:sldId id="266" r:id="rId21"/>
    <p:sldId id="267" r:id="rId22"/>
    <p:sldId id="268" r:id="rId23"/>
    <p:sldId id="269" r:id="rId24"/>
    <p:sldId id="274" r:id="rId25"/>
    <p:sldId id="270" r:id="rId26"/>
    <p:sldId id="272" r:id="rId27"/>
    <p:sldId id="273" r:id="rId28"/>
    <p:sldId id="401" r:id="rId29"/>
    <p:sldId id="389" r:id="rId30"/>
    <p:sldId id="400" r:id="rId31"/>
    <p:sldId id="399" r:id="rId32"/>
    <p:sldId id="398" r:id="rId33"/>
    <p:sldId id="402" r:id="rId34"/>
    <p:sldId id="397" r:id="rId35"/>
    <p:sldId id="407" r:id="rId36"/>
    <p:sldId id="406" r:id="rId37"/>
    <p:sldId id="405" r:id="rId38"/>
    <p:sldId id="404" r:id="rId39"/>
    <p:sldId id="403" r:id="rId40"/>
    <p:sldId id="413" r:id="rId41"/>
    <p:sldId id="412" r:id="rId42"/>
    <p:sldId id="411" r:id="rId43"/>
    <p:sldId id="410" r:id="rId44"/>
    <p:sldId id="409" r:id="rId45"/>
    <p:sldId id="417" r:id="rId46"/>
    <p:sldId id="416" r:id="rId47"/>
    <p:sldId id="415" r:id="rId48"/>
    <p:sldId id="414" r:id="rId49"/>
    <p:sldId id="363" r:id="rId50"/>
    <p:sldId id="364" r:id="rId51"/>
    <p:sldId id="365" r:id="rId52"/>
    <p:sldId id="366" r:id="rId53"/>
    <p:sldId id="367" r:id="rId54"/>
    <p:sldId id="368" r:id="rId55"/>
    <p:sldId id="370" r:id="rId56"/>
    <p:sldId id="371" r:id="rId57"/>
    <p:sldId id="362" r:id="rId58"/>
    <p:sldId id="361" r:id="rId59"/>
    <p:sldId id="460" r:id="rId60"/>
    <p:sldId id="461" r:id="rId61"/>
    <p:sldId id="263" r:id="rId62"/>
    <p:sldId id="462" r:id="rId63"/>
    <p:sldId id="463" r:id="rId64"/>
    <p:sldId id="264"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22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0" autoAdjust="0"/>
    <p:restoredTop sz="94660"/>
  </p:normalViewPr>
  <p:slideViewPr>
    <p:cSldViewPr snapToGrid="0">
      <p:cViewPr varScale="1">
        <p:scale>
          <a:sx n="167" d="100"/>
          <a:sy n="167" d="100"/>
        </p:scale>
        <p:origin x="339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82A63-1BF3-4FAA-ABB5-F775FC4F3312}" type="datetimeFigureOut">
              <a:rPr lang="en-US" smtClean="0"/>
              <a:t>7/24/2024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6A97C-DFBC-4F22-82C7-C630D79CD99B}" type="slidenum">
              <a:rPr lang="en-US" smtClean="0"/>
              <a:t>‹#›</a:t>
            </a:fld>
            <a:endParaRPr lang="en-US"/>
          </a:p>
        </p:txBody>
      </p:sp>
    </p:spTree>
    <p:extLst>
      <p:ext uri="{BB962C8B-B14F-4D97-AF65-F5344CB8AC3E}">
        <p14:creationId xmlns:p14="http://schemas.microsoft.com/office/powerpoint/2010/main" val="252846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098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1970: Urban Mass Transit Act; required all new mass transit vehicles to have a wheelchair lift</a:t>
            </a:r>
          </a:p>
          <a:p>
            <a:r>
              <a:rPr lang="en-US" dirty="0"/>
              <a:t>1970: Judy </a:t>
            </a:r>
            <a:r>
              <a:rPr lang="en-US" dirty="0" err="1"/>
              <a:t>Heumann</a:t>
            </a:r>
            <a:r>
              <a:rPr lang="en-US" dirty="0"/>
              <a:t> wins lawsuit against NYC public schools for employment discrimination. Contracted polio as a child and used a wheelchair and was denied her teacher certification b/c she couldn’t pass the physical exam (picture of Judy </a:t>
            </a:r>
            <a:r>
              <a:rPr lang="en-US" dirty="0" err="1"/>
              <a:t>Heumann</a:t>
            </a:r>
            <a:r>
              <a:rPr lang="en-US" dirty="0"/>
              <a:t> and Tina Vires, 10/29/19, Decatur, GA; Judy passed 3/8/23))</a:t>
            </a:r>
          </a:p>
          <a:p>
            <a:r>
              <a:rPr lang="en-US" dirty="0"/>
              <a:t>1973: Passage of the Rehabilitation Act—addressed several key issues—a board to provide guidance and enforcement of the Architectural Barriers Act, prohibition of discrimination on the basis of disability by federal programs, and federally funded programs. . </a:t>
            </a:r>
          </a:p>
          <a:p>
            <a:r>
              <a:rPr lang="en-US" dirty="0"/>
              <a:t>1974 repeal of ugly law remember these were laws that meant that people with visible physical differences could get in trouble simply for </a:t>
            </a:r>
            <a:r>
              <a:rPr lang="en-US" dirty="0" err="1"/>
              <a:t>exicsting</a:t>
            </a:r>
            <a:r>
              <a:rPr lang="en-US" dirty="0"/>
              <a:t> </a:t>
            </a:r>
            <a:r>
              <a:rPr lang="en-US" dirty="0" err="1"/>
              <a:t>wthere</a:t>
            </a:r>
            <a:r>
              <a:rPr lang="en-US" dirty="0"/>
              <a:t> others could see t hem. </a:t>
            </a:r>
          </a:p>
          <a:p>
            <a:r>
              <a:rPr lang="en-US" dirty="0"/>
              <a:t>1975 education act-established the right of all disabled kids to access public education</a:t>
            </a:r>
          </a:p>
          <a:p>
            <a:r>
              <a:rPr lang="en-US" dirty="0"/>
              <a:t>504 SIT 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2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ADA: Pres George HW Bush “Let the shameful wall of exclusion finally come tumbling down”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716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350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Strategy link is to the 3/1/22 Fact Sheet about the National MH crisis.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445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156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983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mean modification of a University’s attendance</a:t>
            </a:r>
            <a:r>
              <a:rPr lang="en-US" baseline="0" dirty="0"/>
              <a:t> policy or no pet policy, etc.</a:t>
            </a:r>
            <a:endParaRPr lang="en-US" dirty="0"/>
          </a:p>
        </p:txBody>
      </p:sp>
      <p:sp>
        <p:nvSpPr>
          <p:cNvPr id="4" name="Slide Number Placeholder 3"/>
          <p:cNvSpPr>
            <a:spLocks noGrp="1"/>
          </p:cNvSpPr>
          <p:nvPr>
            <p:ph type="sldNum" sz="quarter" idx="5"/>
          </p:nvPr>
        </p:nvSpPr>
        <p:spPr/>
        <p:txBody>
          <a:bodyPr/>
          <a:lstStyle/>
          <a:p>
            <a:fld id="{2132ADE5-2394-4467-9AAC-24E1A7BC2BBF}" type="slidenum">
              <a:rPr lang="en-US" smtClean="0"/>
              <a:t>18</a:t>
            </a:fld>
            <a:endParaRPr lang="en-US"/>
          </a:p>
        </p:txBody>
      </p:sp>
    </p:spTree>
    <p:extLst>
      <p:ext uri="{BB962C8B-B14F-4D97-AF65-F5344CB8AC3E}">
        <p14:creationId xmlns:p14="http://schemas.microsoft.com/office/powerpoint/2010/main" val="3393907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handout and emphasize two questions</a:t>
            </a:r>
          </a:p>
        </p:txBody>
      </p:sp>
      <p:sp>
        <p:nvSpPr>
          <p:cNvPr id="4" name="Slide Number Placeholder 3"/>
          <p:cNvSpPr>
            <a:spLocks noGrp="1"/>
          </p:cNvSpPr>
          <p:nvPr>
            <p:ph type="sldNum" sz="quarter" idx="5"/>
          </p:nvPr>
        </p:nvSpPr>
        <p:spPr/>
        <p:txBody>
          <a:bodyPr/>
          <a:lstStyle/>
          <a:p>
            <a:fld id="{2132ADE5-2394-4467-9AAC-24E1A7BC2BBF}" type="slidenum">
              <a:rPr lang="en-US" smtClean="0"/>
              <a:t>21</a:t>
            </a:fld>
            <a:endParaRPr lang="en-US"/>
          </a:p>
        </p:txBody>
      </p:sp>
    </p:spTree>
    <p:extLst>
      <p:ext uri="{BB962C8B-B14F-4D97-AF65-F5344CB8AC3E}">
        <p14:creationId xmlns:p14="http://schemas.microsoft.com/office/powerpoint/2010/main" val="4032101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from the Chronicle of Higher Ed, 10/6/22</a:t>
            </a:r>
          </a:p>
        </p:txBody>
      </p:sp>
      <p:sp>
        <p:nvSpPr>
          <p:cNvPr id="4" name="Slide Number Placeholder 3"/>
          <p:cNvSpPr>
            <a:spLocks noGrp="1"/>
          </p:cNvSpPr>
          <p:nvPr>
            <p:ph type="sldNum" sz="quarter" idx="5"/>
          </p:nvPr>
        </p:nvSpPr>
        <p:spPr/>
        <p:txBody>
          <a:bodyPr/>
          <a:lstStyle/>
          <a:p>
            <a:fld id="{2132ADE5-2394-4467-9AAC-24E1A7BC2BBF}" type="slidenum">
              <a:rPr lang="en-US" smtClean="0"/>
              <a:t>22</a:t>
            </a:fld>
            <a:endParaRPr lang="en-US"/>
          </a:p>
        </p:txBody>
      </p:sp>
    </p:spTree>
    <p:extLst>
      <p:ext uri="{BB962C8B-B14F-4D97-AF65-F5344CB8AC3E}">
        <p14:creationId xmlns:p14="http://schemas.microsoft.com/office/powerpoint/2010/main" val="1541804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accommodations are confidential. Discuss UPL differences and UPL Instructor Form</a:t>
            </a:r>
          </a:p>
        </p:txBody>
      </p:sp>
      <p:sp>
        <p:nvSpPr>
          <p:cNvPr id="4" name="Slide Number Placeholder 3"/>
          <p:cNvSpPr>
            <a:spLocks noGrp="1"/>
          </p:cNvSpPr>
          <p:nvPr>
            <p:ph type="sldNum" sz="quarter" idx="5"/>
          </p:nvPr>
        </p:nvSpPr>
        <p:spPr/>
        <p:txBody>
          <a:bodyPr/>
          <a:lstStyle/>
          <a:p>
            <a:fld id="{2132ADE5-2394-4467-9AAC-24E1A7BC2BBF}" type="slidenum">
              <a:rPr lang="en-US" smtClean="0"/>
              <a:t>23</a:t>
            </a:fld>
            <a:endParaRPr lang="en-US"/>
          </a:p>
        </p:txBody>
      </p:sp>
    </p:spTree>
    <p:extLst>
      <p:ext uri="{BB962C8B-B14F-4D97-AF65-F5344CB8AC3E}">
        <p14:creationId xmlns:p14="http://schemas.microsoft.com/office/powerpoint/2010/main" val="124172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Presumptive disability refers to medical conditions that are obviously or easily presumed to be a total disability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728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CPR example</a:t>
            </a:r>
          </a:p>
        </p:txBody>
      </p:sp>
      <p:sp>
        <p:nvSpPr>
          <p:cNvPr id="4" name="Slide Number Placeholder 3"/>
          <p:cNvSpPr>
            <a:spLocks noGrp="1"/>
          </p:cNvSpPr>
          <p:nvPr>
            <p:ph type="sldNum" sz="quarter" idx="5"/>
          </p:nvPr>
        </p:nvSpPr>
        <p:spPr/>
        <p:txBody>
          <a:bodyPr/>
          <a:lstStyle/>
          <a:p>
            <a:fld id="{2132ADE5-2394-4467-9AAC-24E1A7BC2BBF}" type="slidenum">
              <a:rPr lang="en-US" smtClean="0"/>
              <a:t>25</a:t>
            </a:fld>
            <a:endParaRPr lang="en-US"/>
          </a:p>
        </p:txBody>
      </p:sp>
    </p:spTree>
    <p:extLst>
      <p:ext uri="{BB962C8B-B14F-4D97-AF65-F5344CB8AC3E}">
        <p14:creationId xmlns:p14="http://schemas.microsoft.com/office/powerpoint/2010/main" val="1997104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940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484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784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426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537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95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303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844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88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59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231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813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237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164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719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793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234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233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876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26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915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614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826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types of disabilities are not all the same but they are often grouped together</a:t>
            </a:r>
          </a:p>
        </p:txBody>
      </p:sp>
      <p:sp>
        <p:nvSpPr>
          <p:cNvPr id="4" name="Slide Number Placeholder 3"/>
          <p:cNvSpPr>
            <a:spLocks noGrp="1"/>
          </p:cNvSpPr>
          <p:nvPr>
            <p:ph type="sldNum" sz="quarter" idx="5"/>
          </p:nvPr>
        </p:nvSpPr>
        <p:spPr/>
        <p:txBody>
          <a:bodyPr/>
          <a:lstStyle/>
          <a:p>
            <a:fld id="{169C16DA-2766-464C-A69F-8CAE26EC7329}" type="slidenum">
              <a:rPr lang="en-US" smtClean="0"/>
              <a:t>50</a:t>
            </a:fld>
            <a:endParaRPr lang="en-US" dirty="0"/>
          </a:p>
        </p:txBody>
      </p:sp>
    </p:spTree>
    <p:extLst>
      <p:ext uri="{BB962C8B-B14F-4D97-AF65-F5344CB8AC3E}">
        <p14:creationId xmlns:p14="http://schemas.microsoft.com/office/powerpoint/2010/main" val="1346110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C16DA-2766-464C-A69F-8CAE26EC7329}" type="slidenum">
              <a:rPr lang="en-US" smtClean="0"/>
              <a:t>51</a:t>
            </a:fld>
            <a:endParaRPr lang="en-US" dirty="0"/>
          </a:p>
        </p:txBody>
      </p:sp>
    </p:spTree>
    <p:extLst>
      <p:ext uri="{BB962C8B-B14F-4D97-AF65-F5344CB8AC3E}">
        <p14:creationId xmlns:p14="http://schemas.microsoft.com/office/powerpoint/2010/main" val="4084661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C16DA-2766-464C-A69F-8CAE26EC7329}" type="slidenum">
              <a:rPr lang="en-US" smtClean="0"/>
              <a:t>52</a:t>
            </a:fld>
            <a:endParaRPr lang="en-US" dirty="0"/>
          </a:p>
        </p:txBody>
      </p:sp>
    </p:spTree>
    <p:extLst>
      <p:ext uri="{BB962C8B-B14F-4D97-AF65-F5344CB8AC3E}">
        <p14:creationId xmlns:p14="http://schemas.microsoft.com/office/powerpoint/2010/main" val="27230248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C16DA-2766-464C-A69F-8CAE26EC7329}" type="slidenum">
              <a:rPr lang="en-US" smtClean="0"/>
              <a:t>53</a:t>
            </a:fld>
            <a:endParaRPr lang="en-US" dirty="0"/>
          </a:p>
        </p:txBody>
      </p:sp>
    </p:spTree>
    <p:extLst>
      <p:ext uri="{BB962C8B-B14F-4D97-AF65-F5344CB8AC3E}">
        <p14:creationId xmlns:p14="http://schemas.microsoft.com/office/powerpoint/2010/main" val="18104813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C16DA-2766-464C-A69F-8CAE26EC7329}" type="slidenum">
              <a:rPr lang="en-US" smtClean="0"/>
              <a:t>54</a:t>
            </a:fld>
            <a:endParaRPr lang="en-US" dirty="0"/>
          </a:p>
        </p:txBody>
      </p:sp>
    </p:spTree>
    <p:extLst>
      <p:ext uri="{BB962C8B-B14F-4D97-AF65-F5344CB8AC3E}">
        <p14:creationId xmlns:p14="http://schemas.microsoft.com/office/powerpoint/2010/main" val="12187823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C16DA-2766-464C-A69F-8CAE26EC7329}" type="slidenum">
              <a:rPr lang="en-US" smtClean="0"/>
              <a:t>55</a:t>
            </a:fld>
            <a:endParaRPr lang="en-US" dirty="0"/>
          </a:p>
        </p:txBody>
      </p:sp>
    </p:spTree>
    <p:extLst>
      <p:ext uri="{BB962C8B-B14F-4D97-AF65-F5344CB8AC3E}">
        <p14:creationId xmlns:p14="http://schemas.microsoft.com/office/powerpoint/2010/main" val="36020306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2ADE5-2394-4467-9AAC-24E1A7BC2BBF}" type="slidenum">
              <a:rPr lang="en-US" smtClean="0"/>
              <a:t>60</a:t>
            </a:fld>
            <a:endParaRPr lang="en-US"/>
          </a:p>
        </p:txBody>
      </p:sp>
    </p:spTree>
    <p:extLst>
      <p:ext uri="{BB962C8B-B14F-4D97-AF65-F5344CB8AC3E}">
        <p14:creationId xmlns:p14="http://schemas.microsoft.com/office/powerpoint/2010/main" val="2969021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Arapahoe CC – AHEAD access - http://ahead.wiley.com:8080/ahead/articles/view/6193 </a:t>
            </a:r>
          </a:p>
          <a:p>
            <a:r>
              <a:rPr lang="en-US" dirty="0"/>
              <a:t>Schneider v. Shah – AHEAD - http://ahead.wiley.com:8080/ahead/articles/view/6034</a:t>
            </a:r>
          </a:p>
          <a:p>
            <a:r>
              <a:rPr lang="en-US" dirty="0"/>
              <a:t>Globe – AHEAD - http://ahead.wiley.com:8080/ahead/articles/view/6199</a:t>
            </a:r>
          </a:p>
          <a:p>
            <a:r>
              <a:rPr lang="en-US" dirty="0"/>
              <a:t>Antelope Valley – AHEAD - http://ahead.wiley.com:8080/ahead/articles/view/6190</a:t>
            </a:r>
          </a:p>
        </p:txBody>
      </p:sp>
      <p:sp>
        <p:nvSpPr>
          <p:cNvPr id="4" name="Slide Number Placeholder 3"/>
          <p:cNvSpPr>
            <a:spLocks noGrp="1"/>
          </p:cNvSpPr>
          <p:nvPr>
            <p:ph type="sldNum" sz="quarter" idx="5"/>
          </p:nvPr>
        </p:nvSpPr>
        <p:spPr/>
        <p:txBody>
          <a:bodyPr/>
          <a:lstStyle/>
          <a:p>
            <a:fld id="{2132ADE5-2394-4467-9AAC-24E1A7BC2BBF}" type="slidenum">
              <a:rPr lang="en-US" smtClean="0"/>
              <a:t>61</a:t>
            </a:fld>
            <a:endParaRPr lang="en-US"/>
          </a:p>
        </p:txBody>
      </p:sp>
    </p:spTree>
    <p:extLst>
      <p:ext uri="{BB962C8B-B14F-4D97-AF65-F5344CB8AC3E}">
        <p14:creationId xmlns:p14="http://schemas.microsoft.com/office/powerpoint/2010/main" val="356388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err="1"/>
              <a:t>Haben</a:t>
            </a:r>
            <a:r>
              <a:rPr lang="en-US" dirty="0"/>
              <a:t> is the first deaf-blind person to graduate from Harvard Law.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4754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Utah – AHEAD - http://ahead.wiley.com:8080/ahead/articles/view/5769</a:t>
            </a:r>
          </a:p>
          <a:p>
            <a:r>
              <a:rPr lang="en-US" dirty="0"/>
              <a:t>Kennesaw State – AHEAD - http://ahead.wiley.com:8080/ahead/articles/view/6183</a:t>
            </a:r>
          </a:p>
          <a:p>
            <a:r>
              <a:rPr lang="en-US" dirty="0"/>
              <a:t>NCSU – AHEAD - http://ahead.wiley.com:8080/ahead/articles/view/5925</a:t>
            </a:r>
          </a:p>
          <a:p>
            <a:r>
              <a:rPr lang="en-US" dirty="0"/>
              <a:t>CUNY Queensborough – AHEAD - http://ahead.wiley.com:8080/ahead/articles/view/6177</a:t>
            </a:r>
          </a:p>
        </p:txBody>
      </p:sp>
      <p:sp>
        <p:nvSpPr>
          <p:cNvPr id="4" name="Slide Number Placeholder 3"/>
          <p:cNvSpPr>
            <a:spLocks noGrp="1"/>
          </p:cNvSpPr>
          <p:nvPr>
            <p:ph type="sldNum" sz="quarter" idx="5"/>
          </p:nvPr>
        </p:nvSpPr>
        <p:spPr/>
        <p:txBody>
          <a:bodyPr/>
          <a:lstStyle/>
          <a:p>
            <a:fld id="{2132ADE5-2394-4467-9AAC-24E1A7BC2BBF}" type="slidenum">
              <a:rPr lang="en-US" smtClean="0"/>
              <a:t>62</a:t>
            </a:fld>
            <a:endParaRPr lang="en-US"/>
          </a:p>
        </p:txBody>
      </p:sp>
    </p:spTree>
    <p:extLst>
      <p:ext uri="{BB962C8B-B14F-4D97-AF65-F5344CB8AC3E}">
        <p14:creationId xmlns:p14="http://schemas.microsoft.com/office/powerpoint/2010/main" val="4267287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22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23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 rare photo of FDR in his wheelchair (1941).  FDR was the only man with a significant visible physical disability to serve as a US president. He was able to hide his disability from the public, . He believed secrecy was a necessity fearing that wide spread knowledge of his disability would detract from his authority.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08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Think about the history lessons you’ve learned. It is most likely disability didn’t come up much.  Did you know that abolitionist and underground railroad conductor was disabled. A slave owner threw a weight at her that caused head trauma, leading to a form of epilepsy. Artist Frida Kahlo acquired physical disabilities from both polio and a bus accident. We can trace records of disability all the way back to ancient Sparta, where disabled infants were left to die because they were deemed worthless if they couldn’t be warriors. We also have PT Barnum's freak shows which were started in the 1800s as a way to make money by putting people with physical differences on display for the public to gawk.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583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83A8-8C19-4276-94EF-ABED704B2C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776AFF-AA71-4700-B706-9DF6DE51AC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B5E33D-59FC-4684-ACA6-4AD9418CB88D}"/>
              </a:ext>
            </a:extLst>
          </p:cNvPr>
          <p:cNvSpPr>
            <a:spLocks noGrp="1"/>
          </p:cNvSpPr>
          <p:nvPr>
            <p:ph type="dt" sz="half" idx="10"/>
          </p:nvPr>
        </p:nvSpPr>
        <p:spPr/>
        <p:txBody>
          <a:bodyPr/>
          <a:lstStyle/>
          <a:p>
            <a:fld id="{DE2936FF-3AEA-4941-8F81-82E50C124CB6}" type="datetimeFigureOut">
              <a:rPr lang="en-US" smtClean="0"/>
              <a:t>7/24/2024</a:t>
            </a:fld>
            <a:endParaRPr lang="en-US"/>
          </a:p>
        </p:txBody>
      </p:sp>
      <p:sp>
        <p:nvSpPr>
          <p:cNvPr id="5" name="Footer Placeholder 4">
            <a:extLst>
              <a:ext uri="{FF2B5EF4-FFF2-40B4-BE49-F238E27FC236}">
                <a16:creationId xmlns:a16="http://schemas.microsoft.com/office/drawing/2014/main" id="{F3E45B52-0C4D-4989-A1CA-391431DA3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31463-AB00-4985-9725-F57CA0799A4A}"/>
              </a:ext>
            </a:extLst>
          </p:cNvPr>
          <p:cNvSpPr>
            <a:spLocks noGrp="1"/>
          </p:cNvSpPr>
          <p:nvPr>
            <p:ph type="sldNum" sz="quarter" idx="12"/>
          </p:nvPr>
        </p:nvSpPr>
        <p:spPr/>
        <p:txBody>
          <a:bodyPr/>
          <a:lstStyle/>
          <a:p>
            <a:fld id="{178B8AC1-8EC4-4026-A3C5-D9A630DF4255}" type="slidenum">
              <a:rPr lang="en-US" smtClean="0"/>
              <a:t>‹#›</a:t>
            </a:fld>
            <a:endParaRPr lang="en-US"/>
          </a:p>
        </p:txBody>
      </p:sp>
    </p:spTree>
    <p:extLst>
      <p:ext uri="{BB962C8B-B14F-4D97-AF65-F5344CB8AC3E}">
        <p14:creationId xmlns:p14="http://schemas.microsoft.com/office/powerpoint/2010/main" val="304288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B084-D899-45F7-8B9C-D893481377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851F57-97DB-4CBA-AA79-84D8E9F066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B31FE-A943-43CC-882E-FE55EE3F718A}"/>
              </a:ext>
            </a:extLst>
          </p:cNvPr>
          <p:cNvSpPr>
            <a:spLocks noGrp="1"/>
          </p:cNvSpPr>
          <p:nvPr>
            <p:ph type="dt" sz="half" idx="10"/>
          </p:nvPr>
        </p:nvSpPr>
        <p:spPr/>
        <p:txBody>
          <a:bodyPr/>
          <a:lstStyle/>
          <a:p>
            <a:fld id="{DE2936FF-3AEA-4941-8F81-82E50C124CB6}" type="datetimeFigureOut">
              <a:rPr lang="en-US" smtClean="0"/>
              <a:t>7/24/2024</a:t>
            </a:fld>
            <a:endParaRPr lang="en-US"/>
          </a:p>
        </p:txBody>
      </p:sp>
      <p:sp>
        <p:nvSpPr>
          <p:cNvPr id="5" name="Footer Placeholder 4">
            <a:extLst>
              <a:ext uri="{FF2B5EF4-FFF2-40B4-BE49-F238E27FC236}">
                <a16:creationId xmlns:a16="http://schemas.microsoft.com/office/drawing/2014/main" id="{8E5EFE83-0B00-40E8-81FD-6A8A685A5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A3F4F-CA82-4F9C-9D30-BE1FDF5B7069}"/>
              </a:ext>
            </a:extLst>
          </p:cNvPr>
          <p:cNvSpPr>
            <a:spLocks noGrp="1"/>
          </p:cNvSpPr>
          <p:nvPr>
            <p:ph type="sldNum" sz="quarter" idx="12"/>
          </p:nvPr>
        </p:nvSpPr>
        <p:spPr/>
        <p:txBody>
          <a:bodyPr/>
          <a:lstStyle/>
          <a:p>
            <a:fld id="{178B8AC1-8EC4-4026-A3C5-D9A630DF4255}" type="slidenum">
              <a:rPr lang="en-US" smtClean="0"/>
              <a:t>‹#›</a:t>
            </a:fld>
            <a:endParaRPr lang="en-US"/>
          </a:p>
        </p:txBody>
      </p:sp>
    </p:spTree>
    <p:extLst>
      <p:ext uri="{BB962C8B-B14F-4D97-AF65-F5344CB8AC3E}">
        <p14:creationId xmlns:p14="http://schemas.microsoft.com/office/powerpoint/2010/main" val="229784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EE44E-9234-492A-A1B7-A7E5C730A7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91C319-AE76-4C3D-A99B-12F04B4DC1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24923-01CD-4C9B-851D-ADD13ED8EF2B}"/>
              </a:ext>
            </a:extLst>
          </p:cNvPr>
          <p:cNvSpPr>
            <a:spLocks noGrp="1"/>
          </p:cNvSpPr>
          <p:nvPr>
            <p:ph type="dt" sz="half" idx="10"/>
          </p:nvPr>
        </p:nvSpPr>
        <p:spPr/>
        <p:txBody>
          <a:bodyPr/>
          <a:lstStyle/>
          <a:p>
            <a:fld id="{DE2936FF-3AEA-4941-8F81-82E50C124CB6}" type="datetimeFigureOut">
              <a:rPr lang="en-US" smtClean="0"/>
              <a:t>7/24/2024</a:t>
            </a:fld>
            <a:endParaRPr lang="en-US"/>
          </a:p>
        </p:txBody>
      </p:sp>
      <p:sp>
        <p:nvSpPr>
          <p:cNvPr id="5" name="Footer Placeholder 4">
            <a:extLst>
              <a:ext uri="{FF2B5EF4-FFF2-40B4-BE49-F238E27FC236}">
                <a16:creationId xmlns:a16="http://schemas.microsoft.com/office/drawing/2014/main" id="{89ED141B-C8C8-43C5-809D-0F076575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55F4-03B2-4692-B47E-CC7C4030B96D}"/>
              </a:ext>
            </a:extLst>
          </p:cNvPr>
          <p:cNvSpPr>
            <a:spLocks noGrp="1"/>
          </p:cNvSpPr>
          <p:nvPr>
            <p:ph type="sldNum" sz="quarter" idx="12"/>
          </p:nvPr>
        </p:nvSpPr>
        <p:spPr/>
        <p:txBody>
          <a:bodyPr/>
          <a:lstStyle/>
          <a:p>
            <a:fld id="{178B8AC1-8EC4-4026-A3C5-D9A630DF4255}" type="slidenum">
              <a:rPr lang="en-US" smtClean="0"/>
              <a:t>‹#›</a:t>
            </a:fld>
            <a:endParaRPr lang="en-US"/>
          </a:p>
        </p:txBody>
      </p:sp>
    </p:spTree>
    <p:extLst>
      <p:ext uri="{BB962C8B-B14F-4D97-AF65-F5344CB8AC3E}">
        <p14:creationId xmlns:p14="http://schemas.microsoft.com/office/powerpoint/2010/main" val="848600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Sub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AD9F9E7-96D7-4B3D-B41A-108635801F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4" name="Subtitle 2">
            <a:extLst>
              <a:ext uri="{FF2B5EF4-FFF2-40B4-BE49-F238E27FC236}">
                <a16:creationId xmlns:a16="http://schemas.microsoft.com/office/drawing/2014/main" id="{713CE537-BF8A-43D7-96D1-B79BD8EC8D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9F564375-F36B-4AE2-ADC8-49F012E38F45}"/>
              </a:ext>
            </a:extLst>
          </p:cNvPr>
          <p:cNvSpPr>
            <a:spLocks noGrp="1"/>
          </p:cNvSpPr>
          <p:nvPr>
            <p:ph type="ftr" sz="quarter" idx="11"/>
          </p:nvPr>
        </p:nvSpPr>
        <p:spPr>
          <a:xfrm>
            <a:off x="4038600" y="6356350"/>
            <a:ext cx="4114800" cy="365125"/>
          </a:xfrm>
        </p:spPr>
        <p:txBody>
          <a:bodyPr/>
          <a:lstStyle/>
          <a:p>
            <a:endParaRPr lang="en-US"/>
          </a:p>
        </p:txBody>
      </p:sp>
      <p:sp>
        <p:nvSpPr>
          <p:cNvPr id="7" name="Slide Number Placeholder 5">
            <a:extLst>
              <a:ext uri="{FF2B5EF4-FFF2-40B4-BE49-F238E27FC236}">
                <a16:creationId xmlns:a16="http://schemas.microsoft.com/office/drawing/2014/main" id="{3C7C47F4-245A-4F07-9A64-DEF60E4EE016}"/>
              </a:ext>
            </a:extLst>
          </p:cNvPr>
          <p:cNvSpPr>
            <a:spLocks noGrp="1"/>
          </p:cNvSpPr>
          <p:nvPr>
            <p:ph type="sldNum" sz="quarter" idx="12"/>
          </p:nvPr>
        </p:nvSpPr>
        <p:spPr>
          <a:xfrm>
            <a:off x="8610600" y="6356350"/>
            <a:ext cx="2743200" cy="365125"/>
          </a:xfrm>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577217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777E-D411-45B6-AF0E-52EBF55486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2C7508-E956-437C-97B9-F70D3B9C33B6}"/>
              </a:ext>
            </a:extLst>
          </p:cNvPr>
          <p:cNvSpPr>
            <a:spLocks noGrp="1"/>
          </p:cNvSpPr>
          <p:nvPr>
            <p:ph idx="1"/>
          </p:nvPr>
        </p:nvSpPr>
        <p:spPr/>
        <p:txBody>
          <a:bodyPr/>
          <a:lstStyle>
            <a:lvl1pPr>
              <a:lnSpc>
                <a:spcPct val="100000"/>
              </a:lnSpc>
              <a:spcBef>
                <a:spcPts val="1200"/>
              </a:spcBef>
              <a:buClr>
                <a:srgbClr val="92D1B3"/>
              </a:buClr>
              <a:defRPr b="0">
                <a:solidFill>
                  <a:srgbClr val="E5E6E4"/>
                </a:solidFill>
              </a:defRPr>
            </a:lvl1pPr>
            <a:lvl2pPr>
              <a:lnSpc>
                <a:spcPct val="100000"/>
              </a:lnSpc>
              <a:spcBef>
                <a:spcPts val="1200"/>
              </a:spcBef>
              <a:buClr>
                <a:srgbClr val="92D1B3"/>
              </a:buClr>
              <a:defRPr>
                <a:solidFill>
                  <a:srgbClr val="E5E6E4"/>
                </a:solidFill>
              </a:defRPr>
            </a:lvl2pPr>
            <a:lvl3pPr>
              <a:lnSpc>
                <a:spcPct val="100000"/>
              </a:lnSpc>
              <a:spcBef>
                <a:spcPts val="1200"/>
              </a:spcBef>
              <a:buClr>
                <a:srgbClr val="92D1B3"/>
              </a:buClr>
              <a:defRPr>
                <a:solidFill>
                  <a:srgbClr val="E5E6E4"/>
                </a:solidFill>
              </a:defRPr>
            </a:lvl3pPr>
            <a:lvl4pPr>
              <a:lnSpc>
                <a:spcPct val="100000"/>
              </a:lnSpc>
              <a:spcBef>
                <a:spcPts val="1200"/>
              </a:spcBef>
              <a:buClr>
                <a:srgbClr val="92D1B3"/>
              </a:buClr>
              <a:defRPr>
                <a:solidFill>
                  <a:srgbClr val="E5E6E4"/>
                </a:solidFill>
              </a:defRPr>
            </a:lvl4pPr>
            <a:lvl5pPr>
              <a:lnSpc>
                <a:spcPct val="100000"/>
              </a:lnSpc>
              <a:spcBef>
                <a:spcPts val="1200"/>
              </a:spcBef>
              <a:buClr>
                <a:srgbClr val="92D1B3"/>
              </a:buClr>
              <a:defRPr>
                <a:solidFill>
                  <a:srgbClr val="E5E6E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7A2DA6C-FECE-4968-8405-2703F92A8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FD70B-FC1D-4193-95DA-CDE8F7862D30}"/>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2870102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97F1-04EB-4C73-90FD-7DEAC33368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E7771D-4F8F-4911-9C60-6EDDCA71A8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551D163-AFDB-4B1A-8A9C-996CE0C49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8FB46-E23A-4326-854A-D368983CA73F}"/>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4240184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5949-6C48-4EB7-AFA0-6D14A81D40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44719-2142-4D4D-9C4F-5491B014D8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E0B328-D770-46F5-8A75-2B5C359205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D9FF6A5-43DF-48CA-96DF-BD32C9EDF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08623-2302-4B5E-8DDD-9743A7C460E5}"/>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504428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DDD9-3510-4963-9160-8B13A59F46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1A452E-FF63-4A5D-924A-235282C46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EF23D8-8D76-402A-A6E9-7D3D702F73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C49B34-B384-4577-8BDE-B16EAF6BAA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9CFB39-FA20-4821-9882-E33A7390CF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FFA23EC-6702-4461-A13F-11A078D44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81FA28-4F88-4D8B-BCF9-3E5B48749EB7}"/>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1157891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6B9C-BC06-4E48-BAF6-A6B2901F2C0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EF2CECF-DAA0-4908-B93A-742EE13EA3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4A71CC-6B43-4261-9A38-E3C7E09E06E1}"/>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2602222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FA483A-A452-4FF1-AC72-E37302D05E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69C87A-1B23-43F7-AEB4-7247FDFBB678}"/>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1817426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1866-43ED-41E0-B619-0EDAC38E3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878583-B43C-48EA-B2F0-D24B05767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17251A-B057-4F6F-A27E-65A4D4AA0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CF3139C-057D-446C-80E4-9800A3B2A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D561F0-A2A4-4E18-B362-47E677C6D57F}"/>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124939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29603-83F2-4A1E-BCCB-32EAD2C74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91A5C9-4B4D-4730-B301-5BAC4065C2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36C9B-F66F-4F7E-A642-75D3DD0F4B1B}"/>
              </a:ext>
            </a:extLst>
          </p:cNvPr>
          <p:cNvSpPr>
            <a:spLocks noGrp="1"/>
          </p:cNvSpPr>
          <p:nvPr>
            <p:ph type="dt" sz="half" idx="10"/>
          </p:nvPr>
        </p:nvSpPr>
        <p:spPr/>
        <p:txBody>
          <a:bodyPr/>
          <a:lstStyle/>
          <a:p>
            <a:fld id="{DE2936FF-3AEA-4941-8F81-82E50C124CB6}" type="datetimeFigureOut">
              <a:rPr lang="en-US" smtClean="0"/>
              <a:t>7/24/2024</a:t>
            </a:fld>
            <a:endParaRPr lang="en-US"/>
          </a:p>
        </p:txBody>
      </p:sp>
      <p:sp>
        <p:nvSpPr>
          <p:cNvPr id="5" name="Footer Placeholder 4">
            <a:extLst>
              <a:ext uri="{FF2B5EF4-FFF2-40B4-BE49-F238E27FC236}">
                <a16:creationId xmlns:a16="http://schemas.microsoft.com/office/drawing/2014/main" id="{D8CAD3EF-149A-4FE4-AA02-AE810B0EE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4C7CA-2EC3-4D1C-AA51-854B571353BE}"/>
              </a:ext>
            </a:extLst>
          </p:cNvPr>
          <p:cNvSpPr>
            <a:spLocks noGrp="1"/>
          </p:cNvSpPr>
          <p:nvPr>
            <p:ph type="sldNum" sz="quarter" idx="12"/>
          </p:nvPr>
        </p:nvSpPr>
        <p:spPr/>
        <p:txBody>
          <a:bodyPr/>
          <a:lstStyle/>
          <a:p>
            <a:fld id="{178B8AC1-8EC4-4026-A3C5-D9A630DF4255}" type="slidenum">
              <a:rPr lang="en-US" smtClean="0"/>
              <a:t>‹#›</a:t>
            </a:fld>
            <a:endParaRPr lang="en-US"/>
          </a:p>
        </p:txBody>
      </p:sp>
    </p:spTree>
    <p:extLst>
      <p:ext uri="{BB962C8B-B14F-4D97-AF65-F5344CB8AC3E}">
        <p14:creationId xmlns:p14="http://schemas.microsoft.com/office/powerpoint/2010/main" val="118611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BA86-B123-4E36-8CF4-7D8FB75A7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47396B-255C-456D-921F-88A858052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E7BE32A-AFF0-4D98-A509-7D0784B87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E9621ED-4685-464A-8871-0212DFC1E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755114-B05E-4DBC-A4D9-9C1E4C0A967D}"/>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213027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3874-3EA6-4ADA-8919-84D0B1FD9B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5A1E07-4C20-4C4A-A1C4-8ECD98E940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C8D674D-6FBC-4914-9369-00090FADF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DB512-7FB1-4FA2-9F83-8B9F6606B600}"/>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3013166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BCF246-DA09-4188-AA5E-95A2E53C78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DDD9D3-4569-4C9C-9EDB-BBE37D452A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3364A19-A6D7-4160-9F84-786DC59B4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F3314-C269-4E3D-8824-B81B3BF62770}"/>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3813250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0F2044"/>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85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13304D"/>
              </a:buClr>
              <a:buSzPts val="2800"/>
              <a:buFont typeface="Roboto Slab"/>
              <a:buNone/>
              <a:defRPr b="1">
                <a:solidFill>
                  <a:srgbClr val="FFB71B"/>
                </a:solidFill>
                <a:latin typeface="+mj-lt"/>
                <a:ea typeface="Roboto Slab"/>
                <a:cs typeface="Roboto Slab"/>
                <a:sym typeface="Roboto Slab"/>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9" name="Google Shape;19;p3"/>
          <p:cNvSpPr txBox="1">
            <a:spLocks noGrp="1"/>
          </p:cNvSpPr>
          <p:nvPr>
            <p:ph type="body" idx="1"/>
          </p:nvPr>
        </p:nvSpPr>
        <p:spPr>
          <a:xfrm>
            <a:off x="415600" y="1502900"/>
            <a:ext cx="11360800" cy="4555200"/>
          </a:xfrm>
          <a:prstGeom prst="rect">
            <a:avLst/>
          </a:prstGeom>
        </p:spPr>
        <p:txBody>
          <a:bodyPr spcFirstLastPara="1" wrap="square" lIns="91425" tIns="91425" rIns="91425" bIns="91425" anchor="t" anchorCtr="0">
            <a:noAutofit/>
          </a:bodyPr>
          <a:lstStyle>
            <a:lvl1pPr marL="609585" lvl="0" indent="-507987">
              <a:lnSpc>
                <a:spcPct val="100000"/>
              </a:lnSpc>
              <a:spcBef>
                <a:spcPts val="0"/>
              </a:spcBef>
              <a:spcAft>
                <a:spcPts val="1200"/>
              </a:spcAft>
              <a:buClr>
                <a:srgbClr val="92D1B3"/>
              </a:buClr>
              <a:buSzPts val="2400"/>
              <a:buFont typeface="Roboto"/>
              <a:buChar char="●"/>
              <a:defRPr sz="3200">
                <a:solidFill>
                  <a:srgbClr val="E5E6E4"/>
                </a:solidFill>
                <a:latin typeface="Roboto"/>
                <a:ea typeface="Roboto"/>
                <a:cs typeface="Roboto"/>
                <a:sym typeface="Roboto"/>
              </a:defRPr>
            </a:lvl1pPr>
            <a:lvl2pPr marL="1219170" lvl="1" indent="-474121">
              <a:lnSpc>
                <a:spcPct val="100000"/>
              </a:lnSpc>
              <a:spcBef>
                <a:spcPts val="2133"/>
              </a:spcBef>
              <a:spcAft>
                <a:spcPts val="1200"/>
              </a:spcAft>
              <a:buClr>
                <a:srgbClr val="92D1B3"/>
              </a:buClr>
              <a:buSzPts val="2000"/>
              <a:buFont typeface="Roboto"/>
              <a:buChar char="○"/>
              <a:defRPr sz="2667">
                <a:solidFill>
                  <a:srgbClr val="E5E6E4"/>
                </a:solidFill>
                <a:latin typeface="Roboto"/>
                <a:ea typeface="Roboto"/>
                <a:cs typeface="Roboto"/>
                <a:sym typeface="Roboto"/>
              </a:defRPr>
            </a:lvl2pPr>
            <a:lvl3pPr marL="1828754" lvl="2" indent="-457189">
              <a:spcBef>
                <a:spcPts val="2133"/>
              </a:spcBef>
              <a:spcAft>
                <a:spcPts val="0"/>
              </a:spcAft>
              <a:buClr>
                <a:srgbClr val="13304D"/>
              </a:buClr>
              <a:buSzPts val="1800"/>
              <a:buFont typeface="Roboto"/>
              <a:buChar char="■"/>
              <a:defRPr sz="2400">
                <a:solidFill>
                  <a:srgbClr val="13304D"/>
                </a:solidFill>
                <a:latin typeface="Roboto"/>
                <a:ea typeface="Roboto"/>
                <a:cs typeface="Roboto"/>
                <a:sym typeface="Roboto"/>
              </a:defRPr>
            </a:lvl3pPr>
            <a:lvl4pPr marL="2438339" lvl="3" indent="-440256">
              <a:spcBef>
                <a:spcPts val="2133"/>
              </a:spcBef>
              <a:spcAft>
                <a:spcPts val="0"/>
              </a:spcAft>
              <a:buClr>
                <a:srgbClr val="13304D"/>
              </a:buClr>
              <a:buSzPts val="1600"/>
              <a:buFont typeface="Roboto"/>
              <a:buChar char="●"/>
              <a:defRPr sz="2133">
                <a:solidFill>
                  <a:srgbClr val="13304D"/>
                </a:solidFill>
                <a:latin typeface="Roboto"/>
                <a:ea typeface="Roboto"/>
                <a:cs typeface="Roboto"/>
                <a:sym typeface="Roboto"/>
              </a:defRPr>
            </a:lvl4pPr>
            <a:lvl5pPr marL="3047924" lvl="4" indent="-423323">
              <a:spcBef>
                <a:spcPts val="2133"/>
              </a:spcBef>
              <a:spcAft>
                <a:spcPts val="0"/>
              </a:spcAft>
              <a:buClr>
                <a:srgbClr val="13304D"/>
              </a:buClr>
              <a:buSzPts val="1400"/>
              <a:buFont typeface="Roboto"/>
              <a:buChar char="○"/>
              <a:defRPr>
                <a:solidFill>
                  <a:srgbClr val="13304D"/>
                </a:solidFill>
                <a:latin typeface="Roboto"/>
                <a:ea typeface="Roboto"/>
                <a:cs typeface="Roboto"/>
                <a:sym typeface="Roboto"/>
              </a:defRPr>
            </a:lvl5pPr>
            <a:lvl6pPr marL="3657509" lvl="5" indent="-423323">
              <a:spcBef>
                <a:spcPts val="2133"/>
              </a:spcBef>
              <a:spcAft>
                <a:spcPts val="0"/>
              </a:spcAft>
              <a:buClr>
                <a:srgbClr val="13304D"/>
              </a:buClr>
              <a:buSzPts val="1400"/>
              <a:buFont typeface="Roboto"/>
              <a:buChar char="■"/>
              <a:defRPr>
                <a:solidFill>
                  <a:srgbClr val="13304D"/>
                </a:solidFill>
                <a:latin typeface="Roboto"/>
                <a:ea typeface="Roboto"/>
                <a:cs typeface="Roboto"/>
                <a:sym typeface="Roboto"/>
              </a:defRPr>
            </a:lvl6pPr>
            <a:lvl7pPr marL="4267093" lvl="6" indent="-423323">
              <a:spcBef>
                <a:spcPts val="2133"/>
              </a:spcBef>
              <a:spcAft>
                <a:spcPts val="0"/>
              </a:spcAft>
              <a:buClr>
                <a:srgbClr val="13304D"/>
              </a:buClr>
              <a:buSzPts val="1400"/>
              <a:buFont typeface="Roboto"/>
              <a:buChar char="●"/>
              <a:defRPr>
                <a:solidFill>
                  <a:srgbClr val="13304D"/>
                </a:solidFill>
                <a:latin typeface="Roboto"/>
                <a:ea typeface="Roboto"/>
                <a:cs typeface="Roboto"/>
                <a:sym typeface="Roboto"/>
              </a:defRPr>
            </a:lvl7pPr>
            <a:lvl8pPr marL="4876678" lvl="7" indent="-423323">
              <a:spcBef>
                <a:spcPts val="2133"/>
              </a:spcBef>
              <a:spcAft>
                <a:spcPts val="0"/>
              </a:spcAft>
              <a:buClr>
                <a:srgbClr val="13304D"/>
              </a:buClr>
              <a:buSzPts val="1400"/>
              <a:buFont typeface="Roboto"/>
              <a:buChar char="○"/>
              <a:defRPr>
                <a:solidFill>
                  <a:srgbClr val="13304D"/>
                </a:solidFill>
                <a:latin typeface="Roboto"/>
                <a:ea typeface="Roboto"/>
                <a:cs typeface="Roboto"/>
                <a:sym typeface="Roboto"/>
              </a:defRPr>
            </a:lvl8pPr>
            <a:lvl9pPr marL="5486263" lvl="8" indent="-423323">
              <a:spcBef>
                <a:spcPts val="2133"/>
              </a:spcBef>
              <a:spcAft>
                <a:spcPts val="2133"/>
              </a:spcAft>
              <a:buClr>
                <a:srgbClr val="13304D"/>
              </a:buClr>
              <a:buSzPts val="1400"/>
              <a:buFont typeface="Roboto"/>
              <a:buChar char="■"/>
              <a:defRPr>
                <a:solidFill>
                  <a:srgbClr val="13304D"/>
                </a:solidFill>
                <a:latin typeface="Roboto"/>
                <a:ea typeface="Roboto"/>
                <a:cs typeface="Roboto"/>
                <a:sym typeface="Roboto"/>
              </a:defRPr>
            </a:lvl9pPr>
          </a:lstStyle>
          <a:p>
            <a:endParaRPr lang="en-US" dirty="0"/>
          </a:p>
          <a:p>
            <a:pPr lvl="1"/>
            <a:endParaRPr dirty="0"/>
          </a:p>
        </p:txBody>
      </p:sp>
      <p:sp>
        <p:nvSpPr>
          <p:cNvPr id="20" name="Google Shape;20;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21" name="Google Shape;21;p3"/>
          <p:cNvCxnSpPr/>
          <p:nvPr/>
        </p:nvCxnSpPr>
        <p:spPr>
          <a:xfrm>
            <a:off x="563367" y="1168161"/>
            <a:ext cx="11050800" cy="0"/>
          </a:xfrm>
          <a:prstGeom prst="straightConnector1">
            <a:avLst/>
          </a:prstGeom>
          <a:noFill/>
          <a:ln w="28575" cap="flat" cmpd="sng">
            <a:solidFill>
              <a:srgbClr val="92D1B3"/>
            </a:solidFill>
            <a:prstDash val="solid"/>
            <a:round/>
            <a:headEnd type="none" w="med" len="med"/>
            <a:tailEnd type="none" w="med" len="med"/>
          </a:ln>
        </p:spPr>
      </p:cxnSp>
    </p:spTree>
    <p:extLst>
      <p:ext uri="{BB962C8B-B14F-4D97-AF65-F5344CB8AC3E}">
        <p14:creationId xmlns:p14="http://schemas.microsoft.com/office/powerpoint/2010/main" val="217387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23A0-FEB0-4368-8A94-423389964F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4CCE12-E0AC-4B29-B0B9-BB7DEF3440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AEDAF2-5A2E-4303-A127-3ECFCFB9431B}"/>
              </a:ext>
            </a:extLst>
          </p:cNvPr>
          <p:cNvSpPr>
            <a:spLocks noGrp="1"/>
          </p:cNvSpPr>
          <p:nvPr>
            <p:ph type="dt" sz="half" idx="10"/>
          </p:nvPr>
        </p:nvSpPr>
        <p:spPr/>
        <p:txBody>
          <a:bodyPr/>
          <a:lstStyle/>
          <a:p>
            <a:fld id="{DE2936FF-3AEA-4941-8F81-82E50C124CB6}" type="datetimeFigureOut">
              <a:rPr lang="en-US" smtClean="0"/>
              <a:t>7/24/2024</a:t>
            </a:fld>
            <a:endParaRPr lang="en-US"/>
          </a:p>
        </p:txBody>
      </p:sp>
      <p:sp>
        <p:nvSpPr>
          <p:cNvPr id="5" name="Footer Placeholder 4">
            <a:extLst>
              <a:ext uri="{FF2B5EF4-FFF2-40B4-BE49-F238E27FC236}">
                <a16:creationId xmlns:a16="http://schemas.microsoft.com/office/drawing/2014/main" id="{CF0074A2-0D6E-4EFA-A12E-D8EAB162A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B1CA1-2C36-459F-AE5A-4FEE302672B2}"/>
              </a:ext>
            </a:extLst>
          </p:cNvPr>
          <p:cNvSpPr>
            <a:spLocks noGrp="1"/>
          </p:cNvSpPr>
          <p:nvPr>
            <p:ph type="sldNum" sz="quarter" idx="12"/>
          </p:nvPr>
        </p:nvSpPr>
        <p:spPr/>
        <p:txBody>
          <a:bodyPr/>
          <a:lstStyle/>
          <a:p>
            <a:fld id="{178B8AC1-8EC4-4026-A3C5-D9A630DF4255}" type="slidenum">
              <a:rPr lang="en-US" smtClean="0"/>
              <a:t>‹#›</a:t>
            </a:fld>
            <a:endParaRPr lang="en-US"/>
          </a:p>
        </p:txBody>
      </p:sp>
    </p:spTree>
    <p:extLst>
      <p:ext uri="{BB962C8B-B14F-4D97-AF65-F5344CB8AC3E}">
        <p14:creationId xmlns:p14="http://schemas.microsoft.com/office/powerpoint/2010/main" val="412692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2D4C-C50B-4799-8715-34D18B4F62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6617E-71F4-4BF1-89BD-C14AAECD2A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DF9022-A6EB-469F-B938-4E2457C0A4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D2A6BD-AA2A-443E-8664-1DF5E2370C53}"/>
              </a:ext>
            </a:extLst>
          </p:cNvPr>
          <p:cNvSpPr>
            <a:spLocks noGrp="1"/>
          </p:cNvSpPr>
          <p:nvPr>
            <p:ph type="dt" sz="half" idx="10"/>
          </p:nvPr>
        </p:nvSpPr>
        <p:spPr/>
        <p:txBody>
          <a:bodyPr/>
          <a:lstStyle/>
          <a:p>
            <a:fld id="{DE2936FF-3AEA-4941-8F81-82E50C124CB6}" type="datetimeFigureOut">
              <a:rPr lang="en-US" smtClean="0"/>
              <a:t>7/24/2024</a:t>
            </a:fld>
            <a:endParaRPr lang="en-US"/>
          </a:p>
        </p:txBody>
      </p:sp>
      <p:sp>
        <p:nvSpPr>
          <p:cNvPr id="6" name="Footer Placeholder 5">
            <a:extLst>
              <a:ext uri="{FF2B5EF4-FFF2-40B4-BE49-F238E27FC236}">
                <a16:creationId xmlns:a16="http://schemas.microsoft.com/office/drawing/2014/main" id="{14E22C77-B889-4A49-B56B-591E2532F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CE4362-043C-48C4-9EB7-FBFE00645CD8}"/>
              </a:ext>
            </a:extLst>
          </p:cNvPr>
          <p:cNvSpPr>
            <a:spLocks noGrp="1"/>
          </p:cNvSpPr>
          <p:nvPr>
            <p:ph type="sldNum" sz="quarter" idx="12"/>
          </p:nvPr>
        </p:nvSpPr>
        <p:spPr/>
        <p:txBody>
          <a:bodyPr/>
          <a:lstStyle/>
          <a:p>
            <a:fld id="{178B8AC1-8EC4-4026-A3C5-D9A630DF4255}" type="slidenum">
              <a:rPr lang="en-US" smtClean="0"/>
              <a:t>‹#›</a:t>
            </a:fld>
            <a:endParaRPr lang="en-US"/>
          </a:p>
        </p:txBody>
      </p:sp>
    </p:spTree>
    <p:extLst>
      <p:ext uri="{BB962C8B-B14F-4D97-AF65-F5344CB8AC3E}">
        <p14:creationId xmlns:p14="http://schemas.microsoft.com/office/powerpoint/2010/main" val="91113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3684-0F7A-4820-A244-89499E2CD7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D4D926-B064-402D-9982-29D5B5FAB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17D4F4-1C6B-455C-8F38-954D53028D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46B700-BB6D-4EB2-80CE-8A68798045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388416-C812-4676-9BDE-3D835BABAC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939046-8981-438F-963D-04862ABB3E83}"/>
              </a:ext>
            </a:extLst>
          </p:cNvPr>
          <p:cNvSpPr>
            <a:spLocks noGrp="1"/>
          </p:cNvSpPr>
          <p:nvPr>
            <p:ph type="dt" sz="half" idx="10"/>
          </p:nvPr>
        </p:nvSpPr>
        <p:spPr/>
        <p:txBody>
          <a:bodyPr/>
          <a:lstStyle/>
          <a:p>
            <a:fld id="{DE2936FF-3AEA-4941-8F81-82E50C124CB6}" type="datetimeFigureOut">
              <a:rPr lang="en-US" smtClean="0"/>
              <a:t>7/24/2024</a:t>
            </a:fld>
            <a:endParaRPr lang="en-US"/>
          </a:p>
        </p:txBody>
      </p:sp>
      <p:sp>
        <p:nvSpPr>
          <p:cNvPr id="8" name="Footer Placeholder 7">
            <a:extLst>
              <a:ext uri="{FF2B5EF4-FFF2-40B4-BE49-F238E27FC236}">
                <a16:creationId xmlns:a16="http://schemas.microsoft.com/office/drawing/2014/main" id="{D5AB127E-1773-4977-95FE-B414680B6B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D3528B-DE5E-4572-AB2B-D4982FECD474}"/>
              </a:ext>
            </a:extLst>
          </p:cNvPr>
          <p:cNvSpPr>
            <a:spLocks noGrp="1"/>
          </p:cNvSpPr>
          <p:nvPr>
            <p:ph type="sldNum" sz="quarter" idx="12"/>
          </p:nvPr>
        </p:nvSpPr>
        <p:spPr/>
        <p:txBody>
          <a:bodyPr/>
          <a:lstStyle/>
          <a:p>
            <a:fld id="{178B8AC1-8EC4-4026-A3C5-D9A630DF4255}" type="slidenum">
              <a:rPr lang="en-US" smtClean="0"/>
              <a:t>‹#›</a:t>
            </a:fld>
            <a:endParaRPr lang="en-US"/>
          </a:p>
        </p:txBody>
      </p:sp>
    </p:spTree>
    <p:extLst>
      <p:ext uri="{BB962C8B-B14F-4D97-AF65-F5344CB8AC3E}">
        <p14:creationId xmlns:p14="http://schemas.microsoft.com/office/powerpoint/2010/main" val="227759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BC18-B815-4437-A880-7131DB9185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95722-D32C-4803-9D06-1A550BF82663}"/>
              </a:ext>
            </a:extLst>
          </p:cNvPr>
          <p:cNvSpPr>
            <a:spLocks noGrp="1"/>
          </p:cNvSpPr>
          <p:nvPr>
            <p:ph type="dt" sz="half" idx="10"/>
          </p:nvPr>
        </p:nvSpPr>
        <p:spPr/>
        <p:txBody>
          <a:bodyPr/>
          <a:lstStyle/>
          <a:p>
            <a:fld id="{DE2936FF-3AEA-4941-8F81-82E50C124CB6}" type="datetimeFigureOut">
              <a:rPr lang="en-US" smtClean="0"/>
              <a:t>7/24/2024</a:t>
            </a:fld>
            <a:endParaRPr lang="en-US"/>
          </a:p>
        </p:txBody>
      </p:sp>
      <p:sp>
        <p:nvSpPr>
          <p:cNvPr id="4" name="Footer Placeholder 3">
            <a:extLst>
              <a:ext uri="{FF2B5EF4-FFF2-40B4-BE49-F238E27FC236}">
                <a16:creationId xmlns:a16="http://schemas.microsoft.com/office/drawing/2014/main" id="{65C8EF7A-12DD-4F15-8F01-C610F19A1B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269362-5482-4C12-89F4-C6078DF63D4B}"/>
              </a:ext>
            </a:extLst>
          </p:cNvPr>
          <p:cNvSpPr>
            <a:spLocks noGrp="1"/>
          </p:cNvSpPr>
          <p:nvPr>
            <p:ph type="sldNum" sz="quarter" idx="12"/>
          </p:nvPr>
        </p:nvSpPr>
        <p:spPr/>
        <p:txBody>
          <a:bodyPr/>
          <a:lstStyle/>
          <a:p>
            <a:fld id="{178B8AC1-8EC4-4026-A3C5-D9A630DF4255}" type="slidenum">
              <a:rPr lang="en-US" smtClean="0"/>
              <a:t>‹#›</a:t>
            </a:fld>
            <a:endParaRPr lang="en-US"/>
          </a:p>
        </p:txBody>
      </p:sp>
    </p:spTree>
    <p:extLst>
      <p:ext uri="{BB962C8B-B14F-4D97-AF65-F5344CB8AC3E}">
        <p14:creationId xmlns:p14="http://schemas.microsoft.com/office/powerpoint/2010/main" val="396161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AF53B-1E63-472C-9137-782DB6CF5220}"/>
              </a:ext>
            </a:extLst>
          </p:cNvPr>
          <p:cNvSpPr>
            <a:spLocks noGrp="1"/>
          </p:cNvSpPr>
          <p:nvPr>
            <p:ph type="dt" sz="half" idx="10"/>
          </p:nvPr>
        </p:nvSpPr>
        <p:spPr/>
        <p:txBody>
          <a:bodyPr/>
          <a:lstStyle/>
          <a:p>
            <a:fld id="{DE2936FF-3AEA-4941-8F81-82E50C124CB6}" type="datetimeFigureOut">
              <a:rPr lang="en-US" smtClean="0"/>
              <a:t>7/24/2024</a:t>
            </a:fld>
            <a:endParaRPr lang="en-US"/>
          </a:p>
        </p:txBody>
      </p:sp>
      <p:sp>
        <p:nvSpPr>
          <p:cNvPr id="3" name="Footer Placeholder 2">
            <a:extLst>
              <a:ext uri="{FF2B5EF4-FFF2-40B4-BE49-F238E27FC236}">
                <a16:creationId xmlns:a16="http://schemas.microsoft.com/office/drawing/2014/main" id="{B8B05123-349E-4E24-8D27-71D6B37CD4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DE5064-2410-4362-BA03-92FD57A1D080}"/>
              </a:ext>
            </a:extLst>
          </p:cNvPr>
          <p:cNvSpPr>
            <a:spLocks noGrp="1"/>
          </p:cNvSpPr>
          <p:nvPr>
            <p:ph type="sldNum" sz="quarter" idx="12"/>
          </p:nvPr>
        </p:nvSpPr>
        <p:spPr/>
        <p:txBody>
          <a:bodyPr/>
          <a:lstStyle/>
          <a:p>
            <a:fld id="{178B8AC1-8EC4-4026-A3C5-D9A630DF4255}" type="slidenum">
              <a:rPr lang="en-US" smtClean="0"/>
              <a:t>‹#›</a:t>
            </a:fld>
            <a:endParaRPr lang="en-US"/>
          </a:p>
        </p:txBody>
      </p:sp>
    </p:spTree>
    <p:extLst>
      <p:ext uri="{BB962C8B-B14F-4D97-AF65-F5344CB8AC3E}">
        <p14:creationId xmlns:p14="http://schemas.microsoft.com/office/powerpoint/2010/main" val="149728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86EC-6435-4B21-A1EF-5A7B9FC7F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7273E9-0AED-4B4B-B8C7-08FD6E3642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211FF7-4EC5-450D-849F-F69A5C224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407C77-EF07-43E7-A472-0D717A9CA842}"/>
              </a:ext>
            </a:extLst>
          </p:cNvPr>
          <p:cNvSpPr>
            <a:spLocks noGrp="1"/>
          </p:cNvSpPr>
          <p:nvPr>
            <p:ph type="dt" sz="half" idx="10"/>
          </p:nvPr>
        </p:nvSpPr>
        <p:spPr/>
        <p:txBody>
          <a:bodyPr/>
          <a:lstStyle/>
          <a:p>
            <a:fld id="{DE2936FF-3AEA-4941-8F81-82E50C124CB6}" type="datetimeFigureOut">
              <a:rPr lang="en-US" smtClean="0"/>
              <a:t>7/24/2024</a:t>
            </a:fld>
            <a:endParaRPr lang="en-US"/>
          </a:p>
        </p:txBody>
      </p:sp>
      <p:sp>
        <p:nvSpPr>
          <p:cNvPr id="6" name="Footer Placeholder 5">
            <a:extLst>
              <a:ext uri="{FF2B5EF4-FFF2-40B4-BE49-F238E27FC236}">
                <a16:creationId xmlns:a16="http://schemas.microsoft.com/office/drawing/2014/main" id="{8E8947A9-EA69-49E1-AD6D-A3D0D512CF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1CAEF-3ADA-4123-A29B-20570C3253F1}"/>
              </a:ext>
            </a:extLst>
          </p:cNvPr>
          <p:cNvSpPr>
            <a:spLocks noGrp="1"/>
          </p:cNvSpPr>
          <p:nvPr>
            <p:ph type="sldNum" sz="quarter" idx="12"/>
          </p:nvPr>
        </p:nvSpPr>
        <p:spPr/>
        <p:txBody>
          <a:bodyPr/>
          <a:lstStyle/>
          <a:p>
            <a:fld id="{178B8AC1-8EC4-4026-A3C5-D9A630DF4255}" type="slidenum">
              <a:rPr lang="en-US" smtClean="0"/>
              <a:t>‹#›</a:t>
            </a:fld>
            <a:endParaRPr lang="en-US"/>
          </a:p>
        </p:txBody>
      </p:sp>
    </p:spTree>
    <p:extLst>
      <p:ext uri="{BB962C8B-B14F-4D97-AF65-F5344CB8AC3E}">
        <p14:creationId xmlns:p14="http://schemas.microsoft.com/office/powerpoint/2010/main" val="388345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BE2B-52F4-4468-B64B-31809719A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A5897E-EEC2-44DD-8042-248A3C703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0DCFE3-7FC2-403A-B261-90D27C93D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C59FEA-D02B-491E-98D5-1639B7DC21E3}"/>
              </a:ext>
            </a:extLst>
          </p:cNvPr>
          <p:cNvSpPr>
            <a:spLocks noGrp="1"/>
          </p:cNvSpPr>
          <p:nvPr>
            <p:ph type="dt" sz="half" idx="10"/>
          </p:nvPr>
        </p:nvSpPr>
        <p:spPr/>
        <p:txBody>
          <a:bodyPr/>
          <a:lstStyle/>
          <a:p>
            <a:fld id="{DE2936FF-3AEA-4941-8F81-82E50C124CB6}" type="datetimeFigureOut">
              <a:rPr lang="en-US" smtClean="0"/>
              <a:t>7/24/2024</a:t>
            </a:fld>
            <a:endParaRPr lang="en-US"/>
          </a:p>
        </p:txBody>
      </p:sp>
      <p:sp>
        <p:nvSpPr>
          <p:cNvPr id="6" name="Footer Placeholder 5">
            <a:extLst>
              <a:ext uri="{FF2B5EF4-FFF2-40B4-BE49-F238E27FC236}">
                <a16:creationId xmlns:a16="http://schemas.microsoft.com/office/drawing/2014/main" id="{FDC88AF5-5933-4323-81BF-0C32DE8CE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9522B-74A0-4B3F-858F-7AAAE717D16B}"/>
              </a:ext>
            </a:extLst>
          </p:cNvPr>
          <p:cNvSpPr>
            <a:spLocks noGrp="1"/>
          </p:cNvSpPr>
          <p:nvPr>
            <p:ph type="sldNum" sz="quarter" idx="12"/>
          </p:nvPr>
        </p:nvSpPr>
        <p:spPr/>
        <p:txBody>
          <a:bodyPr/>
          <a:lstStyle/>
          <a:p>
            <a:fld id="{178B8AC1-8EC4-4026-A3C5-D9A630DF4255}" type="slidenum">
              <a:rPr lang="en-US" smtClean="0"/>
              <a:t>‹#›</a:t>
            </a:fld>
            <a:endParaRPr lang="en-US"/>
          </a:p>
        </p:txBody>
      </p:sp>
    </p:spTree>
    <p:extLst>
      <p:ext uri="{BB962C8B-B14F-4D97-AF65-F5344CB8AC3E}">
        <p14:creationId xmlns:p14="http://schemas.microsoft.com/office/powerpoint/2010/main" val="6344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31B2EA-07C3-4604-8A47-A63FF45699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C7D3FF-E4C1-453E-A267-3068873DC2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6245C-FEE0-4E51-9978-00700A845E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936FF-3AEA-4941-8F81-82E50C124CB6}" type="datetimeFigureOut">
              <a:rPr lang="en-US" smtClean="0"/>
              <a:t>7/24/2024</a:t>
            </a:fld>
            <a:endParaRPr lang="en-US"/>
          </a:p>
        </p:txBody>
      </p:sp>
      <p:sp>
        <p:nvSpPr>
          <p:cNvPr id="5" name="Footer Placeholder 4">
            <a:extLst>
              <a:ext uri="{FF2B5EF4-FFF2-40B4-BE49-F238E27FC236}">
                <a16:creationId xmlns:a16="http://schemas.microsoft.com/office/drawing/2014/main" id="{9A066987-C6A2-4DDB-BF20-2592154F0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72C717-2BC3-42E2-9E05-EF1D22F804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B8AC1-8EC4-4026-A3C5-D9A630DF4255}" type="slidenum">
              <a:rPr lang="en-US" smtClean="0"/>
              <a:t>‹#›</a:t>
            </a:fld>
            <a:endParaRPr lang="en-US"/>
          </a:p>
        </p:txBody>
      </p:sp>
    </p:spTree>
    <p:extLst>
      <p:ext uri="{BB962C8B-B14F-4D97-AF65-F5344CB8AC3E}">
        <p14:creationId xmlns:p14="http://schemas.microsoft.com/office/powerpoint/2010/main" val="296932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580DC-9B5F-44C1-922E-8D1A4D5090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83386E-8CE8-43B2-836B-5DF95E3AC9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93F979B-529D-4EB8-8DD2-9DFC37B3D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794C47-6033-4878-A216-87BE6BC942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DFC8E-D006-4B55-BBF2-7AB50F8F017C}" type="slidenum">
              <a:rPr lang="en-US" smtClean="0"/>
              <a:t>‹#›</a:t>
            </a:fld>
            <a:endParaRPr lang="en-US"/>
          </a:p>
        </p:txBody>
      </p:sp>
      <p:pic>
        <p:nvPicPr>
          <p:cNvPr id="7" name="Picture 6">
            <a:extLst>
              <a:ext uri="{FF2B5EF4-FFF2-40B4-BE49-F238E27FC236}">
                <a16:creationId xmlns:a16="http://schemas.microsoft.com/office/drawing/2014/main" id="{CFC2F2D0-F508-4650-B7A7-1AD8FE676AA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7145" y="6237485"/>
            <a:ext cx="1492469" cy="502601"/>
          </a:xfrm>
          <a:prstGeom prst="rect">
            <a:avLst/>
          </a:prstGeom>
        </p:spPr>
      </p:pic>
    </p:spTree>
    <p:extLst>
      <p:ext uri="{BB962C8B-B14F-4D97-AF65-F5344CB8AC3E}">
        <p14:creationId xmlns:p14="http://schemas.microsoft.com/office/powerpoint/2010/main" val="2993652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8.jpeg"/><Relationship Id="rId2" Type="http://schemas.openxmlformats.org/officeDocument/2006/relationships/video" Target="https://www.youtube.com/embed/qThC79iYs1U?feature=oembed" TargetMode="External"/><Relationship Id="rId1" Type="http://schemas.openxmlformats.org/officeDocument/2006/relationships/video" Target="https://www.youtube.com/embed/JzW3Mm61OP8?feature=oembed" TargetMode="External"/><Relationship Id="rId6" Type="http://schemas.openxmlformats.org/officeDocument/2006/relationships/image" Target="../media/image7.jpeg"/><Relationship Id="rId5" Type="http://schemas.openxmlformats.org/officeDocument/2006/relationships/hyperlink" Target="https://www.bing.com/search?q=Jennifer%20Keelan%20video&amp;FORM=ARPSEC&amp;PC=ARPL&amp;PTAG=32021" TargetMode="Externa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itehouse.gov/briefing-room/statements-releases/2022/03/01/fact-sheet-president-biden-to-announce-strategy-to-address-our-national-mental-health-crisis-as-part-of-unity-agenda-in-his-first-state-of-the-un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mail.google.com/mail/u/0/?zx=2dn2mo9vubjx#search/kelly+jvkelly%40uncg.edu/WhctKKXpPXxFwLpdLXTFKbXDDwJPSmnBmxVGQjjgFhccsjlNddwFxXJHmnMLLwHsbhKmbQ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ada.gov/cguide.ht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hyperlink" Target="https://www.chronicle.com/article/when-rigor-targets-disabled-students?utm_source=Iterable&amp;utm_medium=email&amp;utm_campaign=campaign_5271692_nl_Academe-Today_date_20221011&amp;cid=at&amp;source=&amp;sourceid="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s://testing.uncg.edu/upl/"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www.dropbox.com/s/4xvjw5txble8tq5/KeywordsforDisabilityStudies.pdf?dl=0"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s://www.abc.net.au/everyday/we-need-to-talk-about-ableism/12525078"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8" Type="http://schemas.openxmlformats.org/officeDocument/2006/relationships/hyperlink" Target="https://adata.org/factsheets_en" TargetMode="External"/><Relationship Id="rId3" Type="http://schemas.openxmlformats.org/officeDocument/2006/relationships/hyperlink" Target="mailto:accessibility@uncg.edu" TargetMode="External"/><Relationship Id="rId7" Type="http://schemas.openxmlformats.org/officeDocument/2006/relationships/hyperlink" Target="https://www.access-board.gov/law/ra.html#section-508-federal-electronic-and-information-technology" TargetMode="External"/><Relationship Id="rId2" Type="http://schemas.openxmlformats.org/officeDocument/2006/relationships/hyperlink" Target="https://accessibility.uncg.edu/contacts/report-an-accessibility-issue/" TargetMode="External"/><Relationship Id="rId1" Type="http://schemas.openxmlformats.org/officeDocument/2006/relationships/slideLayout" Target="../slideLayouts/slideLayout12.xml"/><Relationship Id="rId6" Type="http://schemas.openxmlformats.org/officeDocument/2006/relationships/hyperlink" Target="https://www.hhs.gov/sites/default/files/knowyourrights504adafactsheet.pdf" TargetMode="External"/><Relationship Id="rId5" Type="http://schemas.openxmlformats.org/officeDocument/2006/relationships/hyperlink" Target="https://cm.maxient.com/reportingform.php?UNCGreensboro&amp;layout_id=50" TargetMode="External"/><Relationship Id="rId4" Type="http://schemas.openxmlformats.org/officeDocument/2006/relationships/hyperlink" Target="mailto:oars@uncg.edu"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drive.google.com/file/d/1DR0ubn0xra9jfTRAeJbRwlvzhSdDS735/view?usp=sharing" TargetMode="External"/><Relationship Id="rId2" Type="http://schemas.openxmlformats.org/officeDocument/2006/relationships/hyperlink" Target="https://accessibility.uncg.edu/contacts/campus-accessibility-info/" TargetMode="External"/><Relationship Id="rId1" Type="http://schemas.openxmlformats.org/officeDocument/2006/relationships/slideLayout" Target="../slideLayouts/slideLayout12.xml"/><Relationship Id="rId6" Type="http://schemas.openxmlformats.org/officeDocument/2006/relationships/hyperlink" Target="https://policy.uncg.edu/university-policies/animals_on_campus/" TargetMode="External"/><Relationship Id="rId5" Type="http://schemas.openxmlformats.org/officeDocument/2006/relationships/hyperlink" Target="https://www.ada.gov/regs2010/service_animal_qa.html" TargetMode="External"/><Relationship Id="rId4" Type="http://schemas.openxmlformats.org/officeDocument/2006/relationships/hyperlink" Target="https://www.section508.gov/create/universal-desig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hyperlink" Target="https://www.ada.gov/louisiana-tech.htm" TargetMode="External"/><Relationship Id="rId3" Type="http://schemas.openxmlformats.org/officeDocument/2006/relationships/hyperlink" Target="https://www2.ed.gov/about/offices/list/ocr/docs/investigations/more/11202024-b.pdf" TargetMode="External"/><Relationship Id="rId7" Type="http://schemas.openxmlformats.org/officeDocument/2006/relationships/hyperlink" Target="https://law.justia.com/cases/federal/appellate-courts/ca6/13-3449/13-3449-2014-04-28.html"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hyperlink" Target="https://law.justia.com/cases/federal/district-courts/FSupp/873/72/1466140/" TargetMode="External"/><Relationship Id="rId5" Type="http://schemas.openxmlformats.org/officeDocument/2006/relationships/hyperlink" Target="https://law.justia.com/cases/federal/district-courts/FSupp/843/1092/2594000/" TargetMode="External"/><Relationship Id="rId4" Type="http://schemas.openxmlformats.org/officeDocument/2006/relationships/hyperlink" Target="https://www2.ed.gov/about/offices/list/ocr/docs/investigations/more/11202024-a.pdf" TargetMode="External"/><Relationship Id="rId9" Type="http://schemas.openxmlformats.org/officeDocument/2006/relationships/hyperlink" Target="https://www2.ed.gov/about/offices/list/ocr/docs/investigations/more/04162114-a.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justice.gov/opa/pr/justice-department-and-university-nebraska-kearney-settle-lawsuit-over-rights-students"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hyperlink" Target="https://www.chronicle.com/blogs/ticker/kent-state-will-pay-145000-to-settle-therapy-dog-lawsuit?cid=pm&amp;utm_source=pm&amp;utm_medium=en&amp;elq=b981c65692e04dadb6308a08c131a6a9&amp;elqCampaignId=2149&amp;elqaid=7389&amp;elqat=1&amp;elqTrackId=25113bfd45704d60b65420695b0e1656"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ahead.wiley.com:8080/ahead/articles/view/5769"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244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12632A-C503-41AB-8B81-98395300911C}"/>
              </a:ext>
            </a:extLst>
          </p:cNvPr>
          <p:cNvSpPr/>
          <p:nvPr/>
        </p:nvSpPr>
        <p:spPr>
          <a:xfrm>
            <a:off x="243840" y="228600"/>
            <a:ext cx="11704320" cy="64008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C9FD9D0-5E97-4259-B418-9A0EC1A0F33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3844" y="5282204"/>
            <a:ext cx="2894010" cy="1240290"/>
          </a:xfrm>
          <a:prstGeom prst="rect">
            <a:avLst/>
          </a:prstGeom>
        </p:spPr>
      </p:pic>
      <p:sp>
        <p:nvSpPr>
          <p:cNvPr id="2" name="Title 1">
            <a:extLst>
              <a:ext uri="{FF2B5EF4-FFF2-40B4-BE49-F238E27FC236}">
                <a16:creationId xmlns:a16="http://schemas.microsoft.com/office/drawing/2014/main" id="{61C25378-1B89-AD51-3494-BFB4656072D6}"/>
              </a:ext>
            </a:extLst>
          </p:cNvPr>
          <p:cNvSpPr>
            <a:spLocks noGrp="1"/>
          </p:cNvSpPr>
          <p:nvPr>
            <p:ph type="ctrTitle"/>
          </p:nvPr>
        </p:nvSpPr>
        <p:spPr>
          <a:xfrm>
            <a:off x="1524000" y="1122363"/>
            <a:ext cx="9144000" cy="1718491"/>
          </a:xfrm>
        </p:spPr>
        <p:txBody>
          <a:bodyPr/>
          <a:lstStyle/>
          <a:p>
            <a:r>
              <a:rPr lang="en-US" b="1" dirty="0">
                <a:solidFill>
                  <a:schemeClr val="accent4"/>
                </a:solidFill>
              </a:rPr>
              <a:t>ADA 101</a:t>
            </a:r>
          </a:p>
        </p:txBody>
      </p:sp>
      <p:sp>
        <p:nvSpPr>
          <p:cNvPr id="3" name="Subtitle 2">
            <a:extLst>
              <a:ext uri="{FF2B5EF4-FFF2-40B4-BE49-F238E27FC236}">
                <a16:creationId xmlns:a16="http://schemas.microsoft.com/office/drawing/2014/main" id="{67E1EED8-521C-DC40-5A70-18DF18E8E73C}"/>
              </a:ext>
            </a:extLst>
          </p:cNvPr>
          <p:cNvSpPr>
            <a:spLocks noGrp="1"/>
          </p:cNvSpPr>
          <p:nvPr>
            <p:ph type="subTitle" idx="1"/>
          </p:nvPr>
        </p:nvSpPr>
        <p:spPr>
          <a:xfrm>
            <a:off x="1524000" y="3079365"/>
            <a:ext cx="9144000" cy="1655762"/>
          </a:xfrm>
        </p:spPr>
        <p:txBody>
          <a:bodyPr>
            <a:normAutofit fontScale="85000" lnSpcReduction="20000"/>
          </a:bodyPr>
          <a:lstStyle/>
          <a:p>
            <a:r>
              <a:rPr lang="en-US" dirty="0">
                <a:solidFill>
                  <a:schemeClr val="bg1"/>
                </a:solidFill>
              </a:rPr>
              <a:t>Tina Vires, M.Ed.</a:t>
            </a:r>
          </a:p>
          <a:p>
            <a:r>
              <a:rPr lang="en-US" dirty="0">
                <a:solidFill>
                  <a:schemeClr val="bg1"/>
                </a:solidFill>
              </a:rPr>
              <a:t>OARS Director</a:t>
            </a:r>
          </a:p>
          <a:p>
            <a:endParaRPr lang="en-US" dirty="0">
              <a:solidFill>
                <a:schemeClr val="bg1"/>
              </a:solidFill>
            </a:endParaRPr>
          </a:p>
          <a:p>
            <a:r>
              <a:rPr lang="en-US" dirty="0">
                <a:solidFill>
                  <a:schemeClr val="bg1"/>
                </a:solidFill>
              </a:rPr>
              <a:t>(Adapted in part from an esteemed colleague, Judy Bagley, Director of the Student Office of Accessibility Resources, at Furman University)</a:t>
            </a:r>
          </a:p>
        </p:txBody>
      </p:sp>
    </p:spTree>
    <p:extLst>
      <p:ext uri="{BB962C8B-B14F-4D97-AF65-F5344CB8AC3E}">
        <p14:creationId xmlns:p14="http://schemas.microsoft.com/office/powerpoint/2010/main" val="2673461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Disability History</a:t>
            </a:r>
            <a:endParaRPr lang="en-US" b="1" dirty="0"/>
          </a:p>
        </p:txBody>
      </p:sp>
      <p:sp>
        <p:nvSpPr>
          <p:cNvPr id="3" name="Content Placeholder 2"/>
          <p:cNvSpPr>
            <a:spLocks noGrp="1"/>
          </p:cNvSpPr>
          <p:nvPr>
            <p:ph idx="1"/>
          </p:nvPr>
        </p:nvSpPr>
        <p:spPr/>
        <p:txBody>
          <a:bodyPr>
            <a:normAutofit lnSpcReduction="10000"/>
          </a:bodyPr>
          <a:lstStyle/>
          <a:p>
            <a:r>
              <a:rPr lang="en-US" dirty="0">
                <a:solidFill>
                  <a:schemeClr val="bg1"/>
                </a:solidFill>
                <a:latin typeface="Roboto" panose="02000000000000000000" pitchFamily="2" charset="0"/>
              </a:rPr>
              <a:t>1867-1974: The Ugly Laws</a:t>
            </a:r>
          </a:p>
          <a:p>
            <a:r>
              <a:rPr lang="en-US" dirty="0">
                <a:solidFill>
                  <a:schemeClr val="bg1"/>
                </a:solidFill>
                <a:latin typeface="Roboto" panose="02000000000000000000" pitchFamily="2" charset="0"/>
              </a:rPr>
              <a:t>1907: Indiana’s state legislature passed an ordinance for involuntary sterilization; other states followed suit</a:t>
            </a:r>
          </a:p>
          <a:p>
            <a:r>
              <a:rPr lang="en-US" dirty="0">
                <a:solidFill>
                  <a:schemeClr val="bg1"/>
                </a:solidFill>
                <a:latin typeface="Roboto" panose="02000000000000000000" pitchFamily="2" charset="0"/>
              </a:rPr>
              <a:t>1932: Social Security Act of 1935 was passed</a:t>
            </a:r>
          </a:p>
          <a:p>
            <a:r>
              <a:rPr lang="en-US" dirty="0">
                <a:solidFill>
                  <a:schemeClr val="bg1"/>
                </a:solidFill>
                <a:latin typeface="Roboto" panose="02000000000000000000" pitchFamily="2" charset="0"/>
              </a:rPr>
              <a:t>1938: Fair Labor Standards Act</a:t>
            </a:r>
          </a:p>
          <a:p>
            <a:r>
              <a:rPr lang="en-US" dirty="0">
                <a:solidFill>
                  <a:schemeClr val="bg1"/>
                </a:solidFill>
                <a:latin typeface="Roboto" panose="02000000000000000000" pitchFamily="2" charset="0"/>
              </a:rPr>
              <a:t>1943: Disabled Veterans Act</a:t>
            </a:r>
          </a:p>
          <a:p>
            <a:r>
              <a:rPr lang="en-US" dirty="0">
                <a:solidFill>
                  <a:schemeClr val="bg1"/>
                </a:solidFill>
                <a:latin typeface="Roboto" panose="02000000000000000000" pitchFamily="2" charset="0"/>
              </a:rPr>
              <a:t>1964: Civil Rights Act</a:t>
            </a:r>
          </a:p>
          <a:p>
            <a:r>
              <a:rPr lang="en-US" dirty="0">
                <a:solidFill>
                  <a:schemeClr val="bg1"/>
                </a:solidFill>
                <a:latin typeface="Roboto" panose="02000000000000000000" pitchFamily="2" charset="0"/>
              </a:rPr>
              <a:t>1968: Architectural Barriers Act</a:t>
            </a:r>
          </a:p>
        </p:txBody>
      </p:sp>
    </p:spTree>
    <p:extLst>
      <p:ext uri="{BB962C8B-B14F-4D97-AF65-F5344CB8AC3E}">
        <p14:creationId xmlns:p14="http://schemas.microsoft.com/office/powerpoint/2010/main" val="350809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a:xfrm>
            <a:off x="838200" y="365126"/>
            <a:ext cx="10515600" cy="767936"/>
          </a:xfrm>
        </p:spPr>
        <p:txBody>
          <a:bodyPr anchor="ctr">
            <a:normAutofit/>
          </a:bodyPr>
          <a:lstStyle/>
          <a:p>
            <a:r>
              <a:rPr lang="en-US" b="1" dirty="0">
                <a:latin typeface="Franklin Gothic Book" panose="020B0503020102020204" pitchFamily="34" charset="0"/>
                <a:cs typeface="Calibri" panose="020F0502020204030204" pitchFamily="34" charset="0"/>
              </a:rPr>
              <a:t>History II</a:t>
            </a:r>
            <a:endParaRPr lang="en-US" b="1" dirty="0"/>
          </a:p>
        </p:txBody>
      </p:sp>
      <p:sp>
        <p:nvSpPr>
          <p:cNvPr id="4" name="Content Placeholder 3">
            <a:extLst>
              <a:ext uri="{FF2B5EF4-FFF2-40B4-BE49-F238E27FC236}">
                <a16:creationId xmlns:a16="http://schemas.microsoft.com/office/drawing/2014/main" id="{33B85AD4-A11F-9CB5-6667-F1A6129F01E2}"/>
              </a:ext>
            </a:extLst>
          </p:cNvPr>
          <p:cNvSpPr>
            <a:spLocks noGrp="1"/>
          </p:cNvSpPr>
          <p:nvPr>
            <p:ph sz="half" idx="1"/>
          </p:nvPr>
        </p:nvSpPr>
        <p:spPr>
          <a:xfrm>
            <a:off x="838200" y="1225414"/>
            <a:ext cx="5181600" cy="4951549"/>
          </a:xfrm>
        </p:spPr>
        <p:txBody>
          <a:bodyPr>
            <a:normAutofit fontScale="92500" lnSpcReduction="20000"/>
          </a:bodyPr>
          <a:lstStyle/>
          <a:p>
            <a:pPr marL="228531" marR="0" lvl="0" indent="-228531" algn="l" defTabSz="91412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1970: Urban Mass Transit Act</a:t>
            </a:r>
          </a:p>
          <a:p>
            <a:pPr marL="223520" marR="0" lvl="0" indent="-223520" algn="l" defTabSz="91412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Calibri" panose="020F0502020204030204"/>
              </a:rPr>
              <a:t>1970: </a:t>
            </a:r>
            <a:r>
              <a:rPr kumimoji="0" lang="en-US" sz="2800" b="1" i="0" u="none" strike="noStrike" kern="1200" cap="none" spc="0" normalizeH="0" baseline="0" noProof="0" dirty="0">
                <a:ln>
                  <a:noFill/>
                </a:ln>
                <a:solidFill>
                  <a:schemeClr val="accent4">
                    <a:lumMod val="60000"/>
                    <a:lumOff val="40000"/>
                  </a:schemeClr>
                </a:solidFill>
                <a:effectLst/>
                <a:uLnTx/>
                <a:uFillTx/>
                <a:latin typeface="Roboto" panose="02000000000000000000" pitchFamily="2" charset="0"/>
                <a:ea typeface="Roboto" panose="02000000000000000000" pitchFamily="2" charset="0"/>
                <a:cs typeface="Calibri" panose="020F0502020204030204"/>
              </a:rPr>
              <a:t>Judy </a:t>
            </a:r>
            <a:r>
              <a:rPr kumimoji="0" lang="en-US" sz="2800" b="1" i="0" u="none" strike="noStrike" kern="1200" cap="none" spc="0" normalizeH="0" baseline="0" noProof="0" dirty="0" err="1">
                <a:ln>
                  <a:noFill/>
                </a:ln>
                <a:solidFill>
                  <a:schemeClr val="accent4">
                    <a:lumMod val="60000"/>
                    <a:lumOff val="40000"/>
                  </a:schemeClr>
                </a:solidFill>
                <a:effectLst/>
                <a:uLnTx/>
                <a:uFillTx/>
                <a:latin typeface="Roboto" panose="02000000000000000000" pitchFamily="2" charset="0"/>
                <a:ea typeface="Roboto" panose="02000000000000000000" pitchFamily="2" charset="0"/>
                <a:cs typeface="Calibri" panose="020F0502020204030204"/>
              </a:rPr>
              <a:t>Heumann</a:t>
            </a:r>
            <a:r>
              <a:rPr kumimoji="0" lang="en-US" sz="2800" b="1" i="0" u="none" strike="noStrike" kern="1200" cap="none" spc="0" normalizeH="0" baseline="0" noProof="0" dirty="0">
                <a:ln>
                  <a:noFill/>
                </a:ln>
                <a:solidFill>
                  <a:schemeClr val="accent4">
                    <a:lumMod val="60000"/>
                    <a:lumOff val="40000"/>
                  </a:schemeClr>
                </a:solidFill>
                <a:effectLst/>
                <a:uLnTx/>
                <a:uFillTx/>
                <a:latin typeface="Roboto" panose="02000000000000000000" pitchFamily="2" charset="0"/>
                <a:ea typeface="Roboto" panose="02000000000000000000" pitchFamily="2" charset="0"/>
                <a:cs typeface="Calibri" panose="020F0502020204030204"/>
              </a:rPr>
              <a:t> </a:t>
            </a:r>
            <a:r>
              <a:rPr kumimoji="0" lang="en-US"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Calibri" panose="020F0502020204030204"/>
              </a:rPr>
              <a:t>wins lawsuit against NYC public schools for employment discrimination</a:t>
            </a:r>
          </a:p>
          <a:p>
            <a:pPr marL="223520" marR="0" lvl="0" indent="-223520" algn="l" defTabSz="91412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1973: Rehabilitation Act of 1973</a:t>
            </a:r>
          </a:p>
          <a:p>
            <a:pPr marL="223520" marR="0" lvl="0" indent="-223520" algn="l" defTabSz="91412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1974: Repeal of Ugly Laws</a:t>
            </a:r>
          </a:p>
          <a:p>
            <a:pPr marL="223520" marR="0" lvl="0" indent="-223520" algn="l" defTabSz="91412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1975: Education for All Handicapped Children Act (name later changed to IDEA in 1997)</a:t>
            </a:r>
          </a:p>
          <a:p>
            <a:pPr marL="223520" marR="0" lvl="0" indent="-223520" algn="l" defTabSz="91412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1977: Section 504 of the Rehabilitation Act implementation begins</a:t>
            </a:r>
            <a:endParaRPr kumimoji="0" lang="en-US" sz="2800" b="1" i="0" u="none" strike="noStrike" kern="1200" cap="none" spc="0" normalizeH="0" baseline="0" noProof="0" dirty="0">
              <a:ln>
                <a:noFill/>
              </a:ln>
              <a:solidFill>
                <a:schemeClr val="bg1"/>
              </a:solidFill>
              <a:effectLst/>
              <a:uLnTx/>
              <a:uFillTx/>
              <a:latin typeface="Century Schoolbook" panose="02040604050505020304"/>
              <a:ea typeface="+mn-ea"/>
              <a:cs typeface="+mn-cs"/>
            </a:endParaRPr>
          </a:p>
          <a:p>
            <a:endParaRPr lang="en-US" b="1" dirty="0">
              <a:solidFill>
                <a:schemeClr val="bg1"/>
              </a:solidFill>
            </a:endParaRPr>
          </a:p>
        </p:txBody>
      </p:sp>
      <p:pic>
        <p:nvPicPr>
          <p:cNvPr id="7" name="Content Placeholder 6" descr="A picture of Judy Heumann and Tina Vires, 10/29/19, Decatur, GA&#10;">
            <a:extLst>
              <a:ext uri="{FF2B5EF4-FFF2-40B4-BE49-F238E27FC236}">
                <a16:creationId xmlns:a16="http://schemas.microsoft.com/office/drawing/2014/main" id="{93C6AB30-8125-099A-20A0-9B8B69FDD5B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7450" y="1225414"/>
            <a:ext cx="5847876" cy="4747555"/>
          </a:xfrm>
        </p:spPr>
      </p:pic>
    </p:spTree>
    <p:extLst>
      <p:ext uri="{BB962C8B-B14F-4D97-AF65-F5344CB8AC3E}">
        <p14:creationId xmlns:p14="http://schemas.microsoft.com/office/powerpoint/2010/main" val="360133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History III </a:t>
            </a:r>
            <a:endParaRPr lang="en-US" b="1" dirty="0"/>
          </a:p>
        </p:txBody>
      </p:sp>
      <p:sp>
        <p:nvSpPr>
          <p:cNvPr id="4" name="Content Placeholder 3">
            <a:extLst>
              <a:ext uri="{FF2B5EF4-FFF2-40B4-BE49-F238E27FC236}">
                <a16:creationId xmlns:a16="http://schemas.microsoft.com/office/drawing/2014/main" id="{33B85AD4-A11F-9CB5-6667-F1A6129F01E2}"/>
              </a:ext>
            </a:extLst>
          </p:cNvPr>
          <p:cNvSpPr>
            <a:spLocks noGrp="1"/>
          </p:cNvSpPr>
          <p:nvPr>
            <p:ph idx="1"/>
          </p:nvPr>
        </p:nvSpPr>
        <p:spPr>
          <a:xfrm>
            <a:off x="838200" y="1825625"/>
            <a:ext cx="10515600" cy="4667250"/>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1978: Gang of 19 –We will ride!</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1990: Americans with Disabilities Act (ADA) </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5"/>
            </a:endParaRPr>
          </a:p>
          <a:p>
            <a:pPr lvl="8">
              <a:spcBef>
                <a:spcPts val="1000"/>
              </a:spcBef>
              <a:buFont typeface="Arial"/>
              <a:buChar char="•"/>
              <a:defRPr/>
            </a:pPr>
            <a:endParaRPr lang="en-US" b="1" dirty="0">
              <a:solidFill>
                <a:schemeClr val="bg1"/>
              </a:solidFill>
              <a:latin typeface="Calibri" panose="020F0502020204030204" pitchFamily="34" charset="0"/>
              <a:cs typeface="Calibri" panose="020F0502020204030204" pitchFamily="34" charset="0"/>
              <a:hlinkClick r:id="rId5"/>
            </a:endParaRPr>
          </a:p>
          <a:p>
            <a:pPr lvl="8">
              <a:spcBef>
                <a:spcPts val="1000"/>
              </a:spcBef>
              <a:buFont typeface="Arial"/>
              <a:buChar char="•"/>
              <a:defRPr/>
            </a:pPr>
            <a:endParaRPr kumimoji="0" lang="en-US"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5"/>
            </a:endParaRPr>
          </a:p>
          <a:p>
            <a:pPr lvl="8">
              <a:spcBef>
                <a:spcPts val="1000"/>
              </a:spcBef>
              <a:buFont typeface="Arial"/>
              <a:buChar char="•"/>
              <a:defRPr/>
            </a:pPr>
            <a:r>
              <a:rPr kumimoji="0" lang="en-US"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5"/>
              </a:rPr>
              <a:t>Keelan Video</a:t>
            </a:r>
            <a:endParaRPr kumimoji="0" lang="en-US"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lvl="1">
              <a:lnSpc>
                <a:spcPct val="90000"/>
              </a:lnSpc>
              <a:spcBef>
                <a:spcPts val="1000"/>
              </a:spcBef>
              <a:buClrTx/>
              <a:buFont typeface="Arial"/>
              <a:buChar char="•"/>
              <a:defRPr/>
            </a:pPr>
            <a:r>
              <a:rPr kumimoji="0" lang="en-US"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2008: Passage of Americans with Disabilities Act Amendments Act (ADAAA)</a:t>
            </a:r>
          </a:p>
          <a:p>
            <a:endParaRPr lang="en-US" b="1" dirty="0">
              <a:solidFill>
                <a:schemeClr val="bg1"/>
              </a:solidFill>
            </a:endParaRPr>
          </a:p>
        </p:txBody>
      </p:sp>
      <p:pic>
        <p:nvPicPr>
          <p:cNvPr id="2" name="Online Media 6" descr="Discrimination on the Basis of Disability (part 2) Disabled person testifying, &quot;As a teenager, I coudln't travel with friends on the bus.&quot;">
            <a:hlinkClick r:id="" action="ppaction://media"/>
            <a:extLst>
              <a:ext uri="{FF2B5EF4-FFF2-40B4-BE49-F238E27FC236}">
                <a16:creationId xmlns:a16="http://schemas.microsoft.com/office/drawing/2014/main" id="{27B63A9E-DC99-101E-6A15-DA42CE691C9D}"/>
              </a:ext>
            </a:extLst>
          </p:cNvPr>
          <p:cNvPicPr>
            <a:picLocks noRot="1" noChangeAspect="1"/>
          </p:cNvPicPr>
          <p:nvPr>
            <a:videoFile r:link="rId1"/>
          </p:nvPr>
        </p:nvPicPr>
        <p:blipFill>
          <a:blip r:embed="rId6"/>
          <a:stretch>
            <a:fillRect/>
          </a:stretch>
        </p:blipFill>
        <p:spPr>
          <a:xfrm>
            <a:off x="307182" y="2779461"/>
            <a:ext cx="4179096" cy="3134322"/>
          </a:xfrm>
          <a:prstGeom prst="rect">
            <a:avLst/>
          </a:prstGeom>
        </p:spPr>
      </p:pic>
      <p:pic>
        <p:nvPicPr>
          <p:cNvPr id="3" name="Online Media 4" descr="Jennifer Keelan video&#10;https://www.bing.com/search?q=Jennifer%20Keelan%20video&amp;FORM=ARPSEC&amp;PC=ARPL&amp;PTAG=32021">
            <a:hlinkClick r:id="" action="ppaction://media"/>
            <a:extLst>
              <a:ext uri="{FF2B5EF4-FFF2-40B4-BE49-F238E27FC236}">
                <a16:creationId xmlns:a16="http://schemas.microsoft.com/office/drawing/2014/main" id="{70EF101D-62E2-7C69-AD1C-51B1522D1FB9}"/>
              </a:ext>
            </a:extLst>
          </p:cNvPr>
          <p:cNvPicPr>
            <a:picLocks noRot="1" noChangeAspect="1"/>
          </p:cNvPicPr>
          <p:nvPr>
            <a:videoFile r:link="rId2"/>
          </p:nvPr>
        </p:nvPicPr>
        <p:blipFill>
          <a:blip r:embed="rId7"/>
          <a:stretch>
            <a:fillRect/>
          </a:stretch>
        </p:blipFill>
        <p:spPr>
          <a:xfrm>
            <a:off x="4835688" y="3194232"/>
            <a:ext cx="4118856" cy="2327154"/>
          </a:xfrm>
          <a:prstGeom prst="rect">
            <a:avLst/>
          </a:prstGeom>
        </p:spPr>
      </p:pic>
      <p:pic>
        <p:nvPicPr>
          <p:cNvPr id="5" name="Picture 4" descr="group of individuals in wheel chairs at a disability march. ">
            <a:extLst>
              <a:ext uri="{FF2B5EF4-FFF2-40B4-BE49-F238E27FC236}">
                <a16:creationId xmlns:a16="http://schemas.microsoft.com/office/drawing/2014/main" id="{4E22CE3C-4AA7-5714-2D6A-BF9F7D74B471}"/>
              </a:ext>
            </a:extLst>
          </p:cNvPr>
          <p:cNvPicPr>
            <a:picLocks noChangeAspect="1"/>
          </p:cNvPicPr>
          <p:nvPr/>
        </p:nvPicPr>
        <p:blipFill>
          <a:blip r:embed="rId8"/>
          <a:stretch>
            <a:fillRect/>
          </a:stretch>
        </p:blipFill>
        <p:spPr>
          <a:xfrm>
            <a:off x="7511415" y="108362"/>
            <a:ext cx="4247741" cy="2952890"/>
          </a:xfrm>
          <a:prstGeom prst="rect">
            <a:avLst/>
          </a:prstGeom>
        </p:spPr>
      </p:pic>
    </p:spTree>
    <p:extLst>
      <p:ext uri="{BB962C8B-B14F-4D97-AF65-F5344CB8AC3E}">
        <p14:creationId xmlns:p14="http://schemas.microsoft.com/office/powerpoint/2010/main" val="157801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video>
              <p:cMediaNode vol="80000">
                <p:cTn id="16"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video>
              <p:cMediaNode vol="80000">
                <p:cTn id="22"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ADA 1990</a:t>
            </a:r>
            <a:endParaRPr lang="en-US" b="1" dirty="0"/>
          </a:p>
        </p:txBody>
      </p:sp>
      <p:sp>
        <p:nvSpPr>
          <p:cNvPr id="4" name="Content Placeholder 3">
            <a:extLst>
              <a:ext uri="{FF2B5EF4-FFF2-40B4-BE49-F238E27FC236}">
                <a16:creationId xmlns:a16="http://schemas.microsoft.com/office/drawing/2014/main" id="{33B85AD4-A11F-9CB5-6667-F1A6129F01E2}"/>
              </a:ext>
            </a:extLst>
          </p:cNvPr>
          <p:cNvSpPr>
            <a:spLocks noGrp="1"/>
          </p:cNvSpPr>
          <p:nvPr>
            <p:ph idx="1"/>
          </p:nvPr>
        </p:nvSpPr>
        <p:spPr/>
        <p:txBody>
          <a:bodyPr>
            <a:normAutofit fontScale="92500" lnSpcReduction="20000"/>
          </a:bodyPr>
          <a:lstStyle/>
          <a:p>
            <a:pPr marL="0" indent="0">
              <a:buNone/>
            </a:pPr>
            <a:r>
              <a:rPr lang="en-US" sz="2750" b="1" dirty="0">
                <a:latin typeface="Calibri" panose="020F0502020204030204" pitchFamily="34" charset="0"/>
                <a:cs typeface="Calibri" panose="020F0502020204030204" pitchFamily="34" charset="0"/>
              </a:rPr>
              <a:t>Civil rights law prohibiting discrimination against individuals with disabilities in all areas of public life (e.g., jobs, schools, transportation, all public and private spaces open to general public). </a:t>
            </a:r>
            <a:endParaRPr lang="en-US" b="1" dirty="0">
              <a:latin typeface="Calibri" panose="020F0502020204030204" pitchFamily="34" charset="0"/>
              <a:cs typeface="Calibri" panose="020F0502020204030204" pitchFamily="34" charset="0"/>
            </a:endParaRPr>
          </a:p>
          <a:p>
            <a:pPr marL="0" indent="0">
              <a:buNone/>
            </a:pPr>
            <a:endParaRPr lang="en-US" sz="1400" b="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Divided into 5 sections:</a:t>
            </a:r>
          </a:p>
          <a:p>
            <a:pPr lvl="1"/>
            <a:r>
              <a:rPr lang="en-US" sz="2800" b="1" dirty="0">
                <a:latin typeface="Calibri" panose="020F0502020204030204" pitchFamily="34" charset="0"/>
                <a:cs typeface="Calibri" panose="020F0502020204030204" pitchFamily="34" charset="0"/>
              </a:rPr>
              <a:t>Title I: Employment</a:t>
            </a:r>
          </a:p>
          <a:p>
            <a:pPr marL="685165" lvl="1" indent="-227965"/>
            <a:r>
              <a:rPr lang="en-US" sz="2800" b="1" dirty="0">
                <a:solidFill>
                  <a:srgbClr val="FFC000"/>
                </a:solidFill>
                <a:latin typeface="Calibri" panose="020F0502020204030204" pitchFamily="34" charset="0"/>
                <a:cs typeface="Calibri" panose="020F0502020204030204" pitchFamily="34" charset="0"/>
              </a:rPr>
              <a:t>Title II: Public Services </a:t>
            </a:r>
            <a:endParaRPr lang="en-US" sz="2800" b="1" dirty="0">
              <a:solidFill>
                <a:srgbClr val="FFC000"/>
              </a:solidFill>
              <a:latin typeface="Calibri" panose="020F0502020204030204" pitchFamily="34" charset="0"/>
              <a:ea typeface="Calibri" panose="020F0502020204030204"/>
              <a:cs typeface="Calibri" panose="020F0502020204030204" pitchFamily="34" charset="0"/>
            </a:endParaRPr>
          </a:p>
          <a:p>
            <a:pPr marL="685165" lvl="1" indent="-227965"/>
            <a:r>
              <a:rPr lang="en-US" sz="2800" b="1" dirty="0">
                <a:solidFill>
                  <a:srgbClr val="FFFFFF"/>
                </a:solidFill>
                <a:latin typeface="Calibri" panose="020F0502020204030204" pitchFamily="34" charset="0"/>
                <a:cs typeface="Calibri" panose="020F0502020204030204" pitchFamily="34" charset="0"/>
              </a:rPr>
              <a:t>Title III: Public Accommodations</a:t>
            </a:r>
            <a:endParaRPr lang="en-US" sz="2800" b="1" dirty="0">
              <a:solidFill>
                <a:srgbClr val="FFFFFF"/>
              </a:solidFill>
              <a:latin typeface="Calibri" panose="020F0502020204030204" pitchFamily="34" charset="0"/>
              <a:ea typeface="Calibri"/>
              <a:cs typeface="Calibri" panose="020F0502020204030204" pitchFamily="34" charset="0"/>
            </a:endParaRPr>
          </a:p>
          <a:p>
            <a:pPr lvl="1"/>
            <a:r>
              <a:rPr lang="en-US" sz="2800" b="1" dirty="0">
                <a:latin typeface="Calibri" panose="020F0502020204030204" pitchFamily="34" charset="0"/>
                <a:cs typeface="Calibri" panose="020F0502020204030204" pitchFamily="34" charset="0"/>
              </a:rPr>
              <a:t>Title IV: Telecommunications</a:t>
            </a:r>
          </a:p>
          <a:p>
            <a:pPr lvl="1"/>
            <a:r>
              <a:rPr lang="en-US" sz="2800" b="1" dirty="0">
                <a:latin typeface="Calibri" panose="020F0502020204030204" pitchFamily="34" charset="0"/>
                <a:cs typeface="Calibri" panose="020F0502020204030204" pitchFamily="34" charset="0"/>
              </a:rPr>
              <a:t>Title V: Miscellaneous </a:t>
            </a:r>
          </a:p>
          <a:p>
            <a:endParaRPr lang="en-US" b="1" dirty="0"/>
          </a:p>
        </p:txBody>
      </p:sp>
    </p:spTree>
    <p:extLst>
      <p:ext uri="{BB962C8B-B14F-4D97-AF65-F5344CB8AC3E}">
        <p14:creationId xmlns:p14="http://schemas.microsoft.com/office/powerpoint/2010/main" val="3427209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Autofit/>
          </a:bodyPr>
          <a:lstStyle/>
          <a:p>
            <a:r>
              <a:rPr lang="en-US" sz="2800" b="1" dirty="0"/>
              <a:t>U.S. Department of Education Announces Intent to Strengthen and Protect Rights for Students with Disabilities by Amending Regulations Implementing Section 504 – May 2022</a:t>
            </a:r>
          </a:p>
        </p:txBody>
      </p:sp>
      <p:sp>
        <p:nvSpPr>
          <p:cNvPr id="4" name="Content Placeholder 3">
            <a:extLst>
              <a:ext uri="{FF2B5EF4-FFF2-40B4-BE49-F238E27FC236}">
                <a16:creationId xmlns:a16="http://schemas.microsoft.com/office/drawing/2014/main" id="{33B85AD4-A11F-9CB5-6667-F1A6129F01E2}"/>
              </a:ext>
            </a:extLst>
          </p:cNvPr>
          <p:cNvSpPr>
            <a:spLocks noGrp="1"/>
          </p:cNvSpPr>
          <p:nvPr>
            <p:ph idx="1"/>
          </p:nvPr>
        </p:nvSpPr>
        <p:spPr>
          <a:xfrm>
            <a:off x="838200" y="1949450"/>
            <a:ext cx="10515600" cy="4351338"/>
          </a:xfrm>
        </p:spPr>
        <p:txBody>
          <a:bodyPr>
            <a:normAutofit fontScale="92500" lnSpcReduction="10000"/>
          </a:bodyPr>
          <a:lstStyle/>
          <a:p>
            <a:pPr marL="0" indent="0">
              <a:buNone/>
            </a:pPr>
            <a:r>
              <a:rPr lang="en-US" b="1" dirty="0"/>
              <a:t>The DOE's Office for Civil Rights solicited public comments to help decide how best to improve current regulations to assist America's students with disabilities. May is Mental Health Awareness Month and, as part of the President's Unity Agenda, President Biden </a:t>
            </a:r>
            <a:r>
              <a:rPr lang="en-US" b="1" dirty="0">
                <a:hlinkClick r:id="rId3"/>
              </a:rPr>
              <a:t>announced a strategy</a:t>
            </a:r>
            <a:r>
              <a:rPr lang="en-US" b="1" dirty="0"/>
              <a:t> to address our nation's </a:t>
            </a:r>
            <a:r>
              <a:rPr lang="en-US" b="1" dirty="0">
                <a:solidFill>
                  <a:srgbClr val="FFC000"/>
                </a:solidFill>
              </a:rPr>
              <a:t>mental health crisis. </a:t>
            </a:r>
            <a:r>
              <a:rPr lang="en-US" b="1" dirty="0"/>
              <a:t>The work that OCR will do this month to listen to and solicit public input regarding improvements to the Department's disability rights regulations will include input from those people with disabilities who also have mental health needs and their advocates.</a:t>
            </a:r>
          </a:p>
          <a:p>
            <a:pPr marL="0" indent="0">
              <a:buNone/>
            </a:pPr>
            <a:r>
              <a:rPr lang="en-US" sz="2200" b="1" dirty="0">
                <a:hlinkClick r:id="rId4"/>
              </a:rPr>
              <a:t>Additional Info</a:t>
            </a:r>
            <a:endParaRPr lang="en-US" sz="2200" b="1" dirty="0"/>
          </a:p>
        </p:txBody>
      </p:sp>
    </p:spTree>
    <p:extLst>
      <p:ext uri="{BB962C8B-B14F-4D97-AF65-F5344CB8AC3E}">
        <p14:creationId xmlns:p14="http://schemas.microsoft.com/office/powerpoint/2010/main" val="123155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Reasonable Accommodations</a:t>
            </a:r>
            <a:endParaRPr lang="en-US" b="1" dirty="0"/>
          </a:p>
        </p:txBody>
      </p:sp>
      <p:sp>
        <p:nvSpPr>
          <p:cNvPr id="4" name="Content Placeholder 3">
            <a:extLst>
              <a:ext uri="{FF2B5EF4-FFF2-40B4-BE49-F238E27FC236}">
                <a16:creationId xmlns:a16="http://schemas.microsoft.com/office/drawing/2014/main" id="{02A88172-615B-53ED-B16B-9BAD9D688F6D}"/>
              </a:ext>
            </a:extLst>
          </p:cNvPr>
          <p:cNvSpPr>
            <a:spLocks noGrp="1"/>
          </p:cNvSpPr>
          <p:nvPr>
            <p:ph idx="1"/>
          </p:nvPr>
        </p:nvSpPr>
        <p:spPr/>
        <p:txBody>
          <a:body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Calibri"/>
              </a:rPr>
              <a:t>Both public and private universities must provide equal access to postsecondary education to otherwise qualified students with disabilities. </a:t>
            </a:r>
          </a:p>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Calibri"/>
              </a:rPr>
              <a:t>This is done through the provision of reasonable accommodations or modifications to practices, policies and procedures, and the provision of auxiliary aids and services.</a:t>
            </a:r>
            <a:endParaRPr kumimoji="0" lang="en-US" sz="2800" b="1"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endParaRPr>
          </a:p>
          <a:p>
            <a:endParaRPr lang="en-US" b="1" dirty="0">
              <a:solidFill>
                <a:srgbClr val="FFFFFF"/>
              </a:solidFill>
            </a:endParaRPr>
          </a:p>
        </p:txBody>
      </p:sp>
    </p:spTree>
    <p:extLst>
      <p:ext uri="{BB962C8B-B14F-4D97-AF65-F5344CB8AC3E}">
        <p14:creationId xmlns:p14="http://schemas.microsoft.com/office/powerpoint/2010/main" val="133257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Reasonable Accommodations II</a:t>
            </a:r>
            <a:endParaRPr lang="en-US" b="1" dirty="0"/>
          </a:p>
        </p:txBody>
      </p:sp>
      <p:sp>
        <p:nvSpPr>
          <p:cNvPr id="4" name="Content Placeholder 3">
            <a:extLst>
              <a:ext uri="{FF2B5EF4-FFF2-40B4-BE49-F238E27FC236}">
                <a16:creationId xmlns:a16="http://schemas.microsoft.com/office/drawing/2014/main" id="{18A2B929-2820-496E-BA0E-28CCE4042122}"/>
              </a:ext>
            </a:extLst>
          </p:cNvPr>
          <p:cNvSpPr>
            <a:spLocks noGrp="1"/>
          </p:cNvSpPr>
          <p:nvPr>
            <p:ph idx="1"/>
          </p:nvPr>
        </p:nvSpPr>
        <p:spPr/>
        <p:txBody>
          <a:body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Calibri"/>
              </a:rPr>
              <a:t>"Reasonable accommodations" do not fundamentally alter the nature of the service, program, or activity or give rise to an undue financial or administrative burden.</a:t>
            </a:r>
            <a:endParaRPr kumimoji="0" lang="en-US" sz="2800" b="1" i="0" u="none" strike="noStrike" kern="1200" cap="none" spc="0" normalizeH="0" baseline="0" noProof="0" dirty="0">
              <a:ln>
                <a:noFill/>
              </a:ln>
              <a:solidFill>
                <a:srgbClr val="FFFFFF"/>
              </a:solidFill>
              <a:effectLst/>
              <a:uLnTx/>
              <a:uFillTx/>
              <a:latin typeface="Calibri" panose="020F0502020204030204"/>
              <a:ea typeface="Calibri" panose="020F0502020204030204"/>
              <a:cs typeface="Calibri" panose="020F0502020204030204"/>
            </a:endParaRPr>
          </a:p>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endParaRPr>
          </a:p>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rPr>
              <a:t>An "otherwise qualified" individual is one who meets the program requirements and can perform the essential functions of the program or position with or without reasonable accommodation.</a:t>
            </a:r>
          </a:p>
          <a:p>
            <a:endParaRPr lang="en-US" b="1" dirty="0">
              <a:solidFill>
                <a:srgbClr val="FFFFFF"/>
              </a:solidFill>
            </a:endParaRPr>
          </a:p>
        </p:txBody>
      </p:sp>
    </p:spTree>
    <p:extLst>
      <p:ext uri="{BB962C8B-B14F-4D97-AF65-F5344CB8AC3E}">
        <p14:creationId xmlns:p14="http://schemas.microsoft.com/office/powerpoint/2010/main" val="19062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3803470" y="691289"/>
            <a:ext cx="5891347" cy="2374535"/>
          </a:xfrm>
        </p:spPr>
        <p:txBody>
          <a:bodyPr>
            <a:normAutofit/>
          </a:bodyPr>
          <a:lstStyle/>
          <a:p>
            <a:pPr>
              <a:lnSpc>
                <a:spcPct val="100000"/>
              </a:lnSpc>
              <a:spcBef>
                <a:spcPts val="0"/>
              </a:spcBef>
            </a:pPr>
            <a:r>
              <a:rPr lang="en-US" sz="2000" b="1" dirty="0">
                <a:latin typeface="Georgia"/>
              </a:rPr>
              <a:t> </a:t>
            </a:r>
            <a:r>
              <a:rPr lang="en-US" sz="2400" b="1" dirty="0">
                <a:latin typeface="Georgia"/>
              </a:rPr>
              <a:t>Determining Accommodations</a:t>
            </a:r>
            <a:br>
              <a:rPr lang="en-US" sz="2400" dirty="0">
                <a:latin typeface="Georgia"/>
              </a:rPr>
            </a:br>
            <a:endParaRPr lang="en-US" dirty="0"/>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2085703" y="2781347"/>
            <a:ext cx="7805057" cy="3385365"/>
          </a:xfrm>
        </p:spPr>
        <p:txBody>
          <a:bodyPr vert="horz" lIns="91440" tIns="45720" rIns="91440" bIns="45720" rtlCol="0" anchor="t">
            <a:normAutofit/>
          </a:bodyPr>
          <a:lstStyle/>
          <a:p>
            <a:pPr algn="l"/>
            <a:r>
              <a:rPr lang="en-US" b="1" dirty="0"/>
              <a:t>Engaging the Interactive Process*</a:t>
            </a:r>
          </a:p>
          <a:p>
            <a:pPr algn="l"/>
            <a:r>
              <a:rPr lang="en-US" sz="1950" dirty="0"/>
              <a:t>Access coordinators must engage in an interactive process to determine if reasonable accommodations are warranted. Includes:</a:t>
            </a:r>
          </a:p>
          <a:p>
            <a:pPr lvl="1" algn="l">
              <a:spcBef>
                <a:spcPts val="900"/>
              </a:spcBef>
              <a:buClr>
                <a:srgbClr val="92D1B3"/>
              </a:buClr>
              <a:buFont typeface="Wingdings" panose="05000000000000000000" pitchFamily="2" charset="2"/>
              <a:buChar char="§"/>
            </a:pPr>
            <a:r>
              <a:rPr lang="en-US" dirty="0"/>
              <a:t>Never say never; always – Case-by-case</a:t>
            </a:r>
          </a:p>
          <a:p>
            <a:pPr lvl="1" algn="l">
              <a:buClr>
                <a:srgbClr val="92D1B3"/>
              </a:buClr>
              <a:buFont typeface="Wingdings" panose="05000000000000000000" pitchFamily="2" charset="2"/>
              <a:buChar char="§"/>
            </a:pPr>
            <a:r>
              <a:rPr lang="en-US" dirty="0"/>
              <a:t>Student self-report</a:t>
            </a:r>
          </a:p>
          <a:p>
            <a:pPr lvl="1" algn="l">
              <a:buClr>
                <a:srgbClr val="92D1B3"/>
              </a:buClr>
              <a:buFont typeface="Wingdings" panose="05000000000000000000" pitchFamily="2" charset="2"/>
              <a:buChar char="§"/>
            </a:pPr>
            <a:r>
              <a:rPr lang="en-US" dirty="0"/>
              <a:t>History of accommodations</a:t>
            </a:r>
          </a:p>
          <a:p>
            <a:pPr lvl="1" algn="l">
              <a:buClr>
                <a:srgbClr val="92D1B3"/>
              </a:buClr>
              <a:buFont typeface="Wingdings" panose="05000000000000000000" pitchFamily="2" charset="2"/>
              <a:buChar char="§"/>
            </a:pPr>
            <a:r>
              <a:rPr lang="en-US" dirty="0"/>
              <a:t>Supportive documentation</a:t>
            </a:r>
          </a:p>
          <a:p>
            <a:pPr algn="l">
              <a:buClr>
                <a:srgbClr val="92D1B3"/>
              </a:buClr>
            </a:pPr>
            <a:r>
              <a:rPr lang="en-US" sz="1200" dirty="0"/>
              <a:t>*Per the Office of Civil Rights (OCR)</a:t>
            </a:r>
            <a:endParaRPr lang="en-US" dirty="0"/>
          </a:p>
          <a:p>
            <a:pPr marL="342900" indent="-342900" algn="l">
              <a:lnSpc>
                <a:spcPct val="150000"/>
              </a:lnSpc>
              <a:buChar char="•"/>
            </a:pPr>
            <a:endParaRPr lang="en-US" dirty="0"/>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2"/>
          <a:stretch>
            <a:fillRect/>
          </a:stretch>
        </p:blipFill>
        <p:spPr>
          <a:xfrm>
            <a:off x="2085703" y="411479"/>
            <a:ext cx="2233749" cy="2090058"/>
          </a:xfrm>
          <a:prstGeom prst="rect">
            <a:avLst/>
          </a:prstGeom>
        </p:spPr>
      </p:pic>
    </p:spTree>
    <p:extLst>
      <p:ext uri="{BB962C8B-B14F-4D97-AF65-F5344CB8AC3E}">
        <p14:creationId xmlns:p14="http://schemas.microsoft.com/office/powerpoint/2010/main" val="4023422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3803470" y="691289"/>
            <a:ext cx="5891347" cy="2374535"/>
          </a:xfrm>
        </p:spPr>
        <p:txBody>
          <a:bodyPr>
            <a:normAutofit/>
          </a:bodyPr>
          <a:lstStyle/>
          <a:p>
            <a:pPr>
              <a:lnSpc>
                <a:spcPct val="100000"/>
              </a:lnSpc>
              <a:spcBef>
                <a:spcPts val="0"/>
              </a:spcBef>
            </a:pPr>
            <a:r>
              <a:rPr lang="en-US" sz="2000" b="1" dirty="0">
                <a:latin typeface="Georgia"/>
              </a:rPr>
              <a:t> </a:t>
            </a:r>
            <a:r>
              <a:rPr lang="en-US" sz="2400" b="1" dirty="0">
                <a:latin typeface="Georgia"/>
              </a:rPr>
              <a:t>Implementing Accommodations</a:t>
            </a:r>
            <a:br>
              <a:rPr lang="en-US" sz="2400" dirty="0">
                <a:latin typeface="Georgia"/>
              </a:rPr>
            </a:br>
            <a:endParaRPr lang="en-US" dirty="0"/>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2085703" y="2781347"/>
            <a:ext cx="7805057" cy="3385365"/>
          </a:xfrm>
        </p:spPr>
        <p:txBody>
          <a:bodyPr vert="horz" lIns="91440" tIns="45720" rIns="91440" bIns="45720" rtlCol="0" anchor="t">
            <a:normAutofit lnSpcReduction="10000"/>
          </a:bodyPr>
          <a:lstStyle/>
          <a:p>
            <a:pPr marL="385763" indent="-385763" algn="l">
              <a:buClr>
                <a:srgbClr val="E5E6E4"/>
              </a:buClr>
              <a:buFont typeface="+mj-lt"/>
              <a:buAutoNum type="arabicPeriod"/>
            </a:pPr>
            <a:r>
              <a:rPr lang="en-US" dirty="0"/>
              <a:t>General</a:t>
            </a:r>
          </a:p>
          <a:p>
            <a:pPr marL="385763" indent="-385763" algn="l">
              <a:buClr>
                <a:srgbClr val="E5E6E4"/>
              </a:buClr>
              <a:buFont typeface="+mj-lt"/>
              <a:buAutoNum type="arabicPeriod"/>
            </a:pPr>
            <a:r>
              <a:rPr lang="en-US" dirty="0"/>
              <a:t>Provision of auxiliary aids and services</a:t>
            </a:r>
          </a:p>
          <a:p>
            <a:pPr marL="385763" indent="-385763" algn="l">
              <a:buClr>
                <a:srgbClr val="E5E6E4"/>
              </a:buClr>
              <a:buFont typeface="+mj-lt"/>
              <a:buAutoNum type="arabicPeriod"/>
            </a:pPr>
            <a:r>
              <a:rPr lang="en-US" dirty="0"/>
              <a:t>Alteration to policy/procedure*</a:t>
            </a:r>
          </a:p>
          <a:p>
            <a:pPr lvl="1" algn="l">
              <a:buFont typeface="Wingdings" panose="05000000000000000000" pitchFamily="2" charset="2"/>
              <a:buChar char="§"/>
            </a:pPr>
            <a:r>
              <a:rPr lang="en-US" dirty="0"/>
              <a:t>May mean modification of a University’s attendance policy or no pet policy, etc.</a:t>
            </a:r>
          </a:p>
          <a:p>
            <a:pPr algn="l"/>
            <a:endParaRPr lang="en-US" dirty="0"/>
          </a:p>
          <a:p>
            <a:pPr algn="l"/>
            <a:r>
              <a:rPr lang="en-US" b="1" dirty="0">
                <a:solidFill>
                  <a:srgbClr val="FFCC33"/>
                </a:solidFill>
              </a:rPr>
              <a:t>With or without reasonable accommodations: </a:t>
            </a:r>
          </a:p>
          <a:p>
            <a:pPr lvl="1" algn="l">
              <a:buFont typeface="Wingdings" panose="05000000000000000000" pitchFamily="2" charset="2"/>
              <a:buChar char="§"/>
            </a:pPr>
            <a:r>
              <a:rPr lang="en-US" dirty="0"/>
              <a:t>The individual must be able to meet the essential program or course requirements.</a:t>
            </a:r>
          </a:p>
          <a:p>
            <a:pPr marL="342900" indent="-342900" algn="l">
              <a:lnSpc>
                <a:spcPct val="150000"/>
              </a:lnSpc>
              <a:buChar char="•"/>
            </a:pPr>
            <a:endParaRPr lang="en-US" dirty="0"/>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3"/>
          <a:stretch>
            <a:fillRect/>
          </a:stretch>
        </p:blipFill>
        <p:spPr>
          <a:xfrm>
            <a:off x="2085703" y="411479"/>
            <a:ext cx="2233749" cy="2090058"/>
          </a:xfrm>
          <a:prstGeom prst="rect">
            <a:avLst/>
          </a:prstGeom>
        </p:spPr>
      </p:pic>
    </p:spTree>
    <p:extLst>
      <p:ext uri="{BB962C8B-B14F-4D97-AF65-F5344CB8AC3E}">
        <p14:creationId xmlns:p14="http://schemas.microsoft.com/office/powerpoint/2010/main" val="3935582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3803470" y="691289"/>
            <a:ext cx="5891347" cy="2374535"/>
          </a:xfrm>
        </p:spPr>
        <p:txBody>
          <a:bodyPr>
            <a:normAutofit/>
          </a:bodyPr>
          <a:lstStyle/>
          <a:p>
            <a:pPr>
              <a:lnSpc>
                <a:spcPct val="100000"/>
              </a:lnSpc>
              <a:spcBef>
                <a:spcPts val="0"/>
              </a:spcBef>
            </a:pPr>
            <a:r>
              <a:rPr lang="en-US" sz="2000" b="1" dirty="0">
                <a:latin typeface="Georgia"/>
              </a:rPr>
              <a:t> </a:t>
            </a:r>
            <a:r>
              <a:rPr lang="en-US" sz="2400" b="1" dirty="0">
                <a:latin typeface="Georgia"/>
              </a:rPr>
              <a:t>Academic Accommodations</a:t>
            </a:r>
            <a:br>
              <a:rPr lang="en-US" sz="2400" dirty="0">
                <a:latin typeface="Georgia"/>
              </a:rPr>
            </a:br>
            <a:endParaRPr lang="en-US" dirty="0"/>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3058885" y="2597427"/>
            <a:ext cx="6831875" cy="3849095"/>
          </a:xfrm>
        </p:spPr>
        <p:txBody>
          <a:bodyPr vert="horz" lIns="91440" tIns="45720" rIns="91440" bIns="45720" rtlCol="0" anchor="t">
            <a:normAutofit fontScale="92500" lnSpcReduction="10000"/>
          </a:bodyPr>
          <a:lstStyle/>
          <a:p>
            <a:pPr algn="l"/>
            <a:r>
              <a:rPr lang="en-US" b="1" i="1" dirty="0"/>
              <a:t>Accommodations provide ACCESS; LEVELING the learning field, but not as an advantage… these may include:</a:t>
            </a:r>
          </a:p>
          <a:p>
            <a:pPr algn="l"/>
            <a:endParaRPr lang="en-US" b="1" i="1" dirty="0"/>
          </a:p>
          <a:p>
            <a:pPr marL="342900" indent="-342900" algn="l">
              <a:buFont typeface="Arial" panose="020B0604020202020204" pitchFamily="34" charset="0"/>
              <a:buChar char="•"/>
            </a:pPr>
            <a:r>
              <a:rPr lang="en-US" b="1" i="1" dirty="0"/>
              <a:t>Early Registration </a:t>
            </a:r>
          </a:p>
          <a:p>
            <a:pPr marL="342900" indent="-342900" algn="l">
              <a:buFont typeface="Arial" panose="020B0604020202020204" pitchFamily="34" charset="0"/>
              <a:buChar char="•"/>
            </a:pPr>
            <a:r>
              <a:rPr lang="en-US" b="1" i="1" dirty="0"/>
              <a:t>Brick-and-mortar access</a:t>
            </a:r>
          </a:p>
          <a:p>
            <a:pPr marL="342900" indent="-342900" algn="l">
              <a:buFont typeface="Arial" panose="020B0604020202020204" pitchFamily="34" charset="0"/>
              <a:buChar char="•"/>
            </a:pPr>
            <a:r>
              <a:rPr lang="en-US" b="1" i="1" dirty="0"/>
              <a:t>Accessible Technology (AT) – </a:t>
            </a:r>
            <a:r>
              <a:rPr lang="en-US" sz="1800" b="1" i="1" dirty="0"/>
              <a:t>(</a:t>
            </a:r>
            <a:r>
              <a:rPr lang="en-US" sz="1900" b="1" i="1" dirty="0"/>
              <a:t>see next slide)</a:t>
            </a:r>
          </a:p>
          <a:p>
            <a:pPr marL="342900" indent="-342900" algn="l">
              <a:buFont typeface="Arial" panose="020B0604020202020204" pitchFamily="34" charset="0"/>
              <a:buChar char="•"/>
            </a:pPr>
            <a:r>
              <a:rPr lang="en-US" b="1" i="1" dirty="0"/>
              <a:t>Animals - TBD</a:t>
            </a:r>
          </a:p>
          <a:p>
            <a:pPr marL="342900" indent="-342900" algn="l">
              <a:buFont typeface="Arial" panose="020B0604020202020204" pitchFamily="34" charset="0"/>
              <a:buChar char="•"/>
            </a:pPr>
            <a:r>
              <a:rPr lang="en-US" b="1" i="1" dirty="0"/>
              <a:t>Modified attendance/deadlines - TBD</a:t>
            </a:r>
          </a:p>
          <a:p>
            <a:pPr marL="342900" indent="-342900" algn="l">
              <a:buFont typeface="Arial" panose="020B0604020202020204" pitchFamily="34" charset="0"/>
              <a:buChar char="•"/>
            </a:pPr>
            <a:r>
              <a:rPr lang="en-US" b="1" i="1" dirty="0"/>
              <a:t>Extended time/testing accommodations - TBD</a:t>
            </a:r>
          </a:p>
          <a:p>
            <a:pPr marL="342900" indent="-342900" algn="l">
              <a:lnSpc>
                <a:spcPct val="150000"/>
              </a:lnSpc>
              <a:buChar char="•"/>
            </a:pPr>
            <a:endParaRPr lang="en-US" dirty="0"/>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2"/>
          <a:stretch>
            <a:fillRect/>
          </a:stretch>
        </p:blipFill>
        <p:spPr>
          <a:xfrm>
            <a:off x="2085703" y="411479"/>
            <a:ext cx="2233749" cy="2090058"/>
          </a:xfrm>
          <a:prstGeom prst="rect">
            <a:avLst/>
          </a:prstGeom>
        </p:spPr>
      </p:pic>
    </p:spTree>
    <p:extLst>
      <p:ext uri="{BB962C8B-B14F-4D97-AF65-F5344CB8AC3E}">
        <p14:creationId xmlns:p14="http://schemas.microsoft.com/office/powerpoint/2010/main" val="1849518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Disability: Legal Definition</a:t>
            </a:r>
            <a:endParaRPr lang="en-US" b="1" dirty="0"/>
          </a:p>
        </p:txBody>
      </p:sp>
      <p:sp>
        <p:nvSpPr>
          <p:cNvPr id="4" name="Content Placeholder 3">
            <a:extLst>
              <a:ext uri="{FF2B5EF4-FFF2-40B4-BE49-F238E27FC236}">
                <a16:creationId xmlns:a16="http://schemas.microsoft.com/office/drawing/2014/main" id="{33B85AD4-A11F-9CB5-6667-F1A6129F01E2}"/>
              </a:ext>
            </a:extLst>
          </p:cNvPr>
          <p:cNvSpPr>
            <a:spLocks noGrp="1"/>
          </p:cNvSpPr>
          <p:nvPr>
            <p:ph idx="1"/>
          </p:nvPr>
        </p:nvSpPr>
        <p:spPr/>
        <p:txBody>
          <a:bodyPr>
            <a:normAutofit fontScale="92500" lnSpcReduction="20000"/>
          </a:bodyPr>
          <a:lstStyle/>
          <a:p>
            <a:pPr marL="0" indent="0">
              <a:buNone/>
            </a:pPr>
            <a:r>
              <a:rPr lang="en-US" b="1"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ADA</a:t>
            </a:r>
            <a:r>
              <a:rPr lang="en-US" b="1" dirty="0">
                <a:latin typeface="Arial" panose="020B0604020202020204" pitchFamily="34" charset="0"/>
                <a:cs typeface="Arial" panose="020B0604020202020204" pitchFamily="34" charset="0"/>
              </a:rPr>
              <a:t> defines disability as:</a:t>
            </a:r>
          </a:p>
          <a:p>
            <a:pPr marL="457200" indent="-457200">
              <a:buAutoNum type="arabicPeriod"/>
            </a:pPr>
            <a:r>
              <a:rPr lang="en-US" b="1" dirty="0">
                <a:latin typeface="Arial" panose="020B0604020202020204" pitchFamily="34" charset="0"/>
                <a:cs typeface="Arial" panose="020B0604020202020204" pitchFamily="34" charset="0"/>
              </a:rPr>
              <a:t>a physical or mental impairment that substantially limits one or more major life activities, </a:t>
            </a:r>
          </a:p>
          <a:p>
            <a:pPr marL="457200" indent="-457200">
              <a:buAutoNum type="arabicPeriod"/>
            </a:pPr>
            <a:r>
              <a:rPr lang="en-US" b="1" dirty="0">
                <a:latin typeface="Arial" panose="020B0604020202020204" pitchFamily="34" charset="0"/>
                <a:cs typeface="Arial" panose="020B0604020202020204" pitchFamily="34" charset="0"/>
              </a:rPr>
              <a:t>a record of such an impairment, or</a:t>
            </a:r>
          </a:p>
          <a:p>
            <a:pPr marL="457200" indent="-457200">
              <a:buAutoNum type="arabicPeriod"/>
            </a:pPr>
            <a:r>
              <a:rPr lang="en-US" b="1" dirty="0">
                <a:latin typeface="Arial" panose="020B0604020202020204" pitchFamily="34" charset="0"/>
                <a:cs typeface="Arial" panose="020B0604020202020204" pitchFamily="34" charset="0"/>
              </a:rPr>
              <a:t>being regarded as having such an impairment.</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ea typeface="+mn-lt"/>
                <a:cs typeface="Arial" panose="020B0604020202020204" pitchFamily="34" charset="0"/>
              </a:rPr>
              <a:t>The ADAAA (2008) broadened this definition.</a:t>
            </a:r>
          </a:p>
          <a:p>
            <a:pPr marL="0" indent="0">
              <a:buNone/>
            </a:pPr>
            <a:r>
              <a:rPr lang="en-US" sz="2800" b="1" dirty="0">
                <a:latin typeface="Arial" panose="020B0604020202020204" pitchFamily="34" charset="0"/>
                <a:ea typeface="+mn-lt"/>
                <a:cs typeface="Arial" panose="020B0604020202020204" pitchFamily="34" charset="0"/>
              </a:rPr>
              <a:t>Major life activities include walking, seeing, hearing, speaking, breathing, </a:t>
            </a:r>
            <a:r>
              <a:rPr lang="en-US" sz="2800" b="1" dirty="0">
                <a:solidFill>
                  <a:srgbClr val="FFC000"/>
                </a:solidFill>
                <a:latin typeface="Arial" panose="020B0604020202020204" pitchFamily="34" charset="0"/>
                <a:ea typeface="+mn-lt"/>
                <a:cs typeface="Arial" panose="020B0604020202020204" pitchFamily="34" charset="0"/>
              </a:rPr>
              <a:t>learning</a:t>
            </a:r>
            <a:r>
              <a:rPr lang="en-US" sz="2800" b="1" dirty="0">
                <a:latin typeface="Arial" panose="020B0604020202020204" pitchFamily="34" charset="0"/>
                <a:ea typeface="+mn-lt"/>
                <a:cs typeface="Arial" panose="020B0604020202020204" pitchFamily="34" charset="0"/>
              </a:rPr>
              <a:t>, working, caring for oneself, writing, and performing manual tasks.</a:t>
            </a:r>
          </a:p>
          <a:p>
            <a:endParaRPr lang="en-US" b="1" dirty="0"/>
          </a:p>
        </p:txBody>
      </p:sp>
    </p:spTree>
    <p:extLst>
      <p:ext uri="{BB962C8B-B14F-4D97-AF65-F5344CB8AC3E}">
        <p14:creationId xmlns:p14="http://schemas.microsoft.com/office/powerpoint/2010/main" val="2679905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3803470" y="691289"/>
            <a:ext cx="5891347" cy="2374535"/>
          </a:xfrm>
        </p:spPr>
        <p:txBody>
          <a:bodyPr>
            <a:normAutofit/>
          </a:bodyPr>
          <a:lstStyle/>
          <a:p>
            <a:pPr>
              <a:lnSpc>
                <a:spcPct val="100000"/>
              </a:lnSpc>
              <a:spcBef>
                <a:spcPts val="0"/>
              </a:spcBef>
            </a:pPr>
            <a:r>
              <a:rPr lang="en-US" sz="2000" b="1" dirty="0">
                <a:latin typeface="Georgia"/>
              </a:rPr>
              <a:t> </a:t>
            </a:r>
            <a:r>
              <a:rPr lang="en-US" sz="2400" b="1" dirty="0">
                <a:latin typeface="Georgia"/>
              </a:rPr>
              <a:t>Accessible Technology</a:t>
            </a:r>
            <a:br>
              <a:rPr lang="en-US" sz="2400" dirty="0">
                <a:latin typeface="Georgia"/>
              </a:rPr>
            </a:br>
            <a:endParaRPr lang="en-US" dirty="0"/>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3165631" y="2713973"/>
            <a:ext cx="7086700" cy="3017520"/>
          </a:xfrm>
        </p:spPr>
        <p:txBody>
          <a:bodyPr vert="horz" lIns="91440" tIns="45720" rIns="91440" bIns="45720" rtlCol="0" anchor="t">
            <a:normAutofit lnSpcReduction="10000"/>
          </a:bodyPr>
          <a:lstStyle/>
          <a:p>
            <a:pPr marL="342900" indent="-342900" algn="l">
              <a:buFont typeface="Arial" panose="020B0604020202020204" pitchFamily="34" charset="0"/>
              <a:buChar char="•"/>
            </a:pPr>
            <a:r>
              <a:rPr lang="en-US" b="1" dirty="0"/>
              <a:t>Recording devices – NC; a one-party consent state* </a:t>
            </a:r>
            <a:r>
              <a:rPr lang="en-US" sz="1200" dirty="0"/>
              <a:t>(pens, electronic devices, smart glasses, etc.)</a:t>
            </a:r>
            <a:endParaRPr lang="en-US" b="1" dirty="0"/>
          </a:p>
          <a:p>
            <a:pPr marL="342900" indent="-342900" algn="l">
              <a:buFont typeface="Arial" panose="020B0604020202020204" pitchFamily="34" charset="0"/>
              <a:buChar char="•"/>
            </a:pPr>
            <a:r>
              <a:rPr lang="en-US" b="1" dirty="0"/>
              <a:t>Assistive listening devices</a:t>
            </a:r>
          </a:p>
          <a:p>
            <a:pPr marL="342900" indent="-342900" algn="l">
              <a:buFont typeface="Arial" panose="020B0604020202020204" pitchFamily="34" charset="0"/>
              <a:buChar char="•"/>
            </a:pPr>
            <a:r>
              <a:rPr lang="en-US" b="1" dirty="0"/>
              <a:t>Captioning services</a:t>
            </a:r>
          </a:p>
          <a:p>
            <a:pPr algn="l"/>
            <a:endParaRPr lang="en-US" b="1" dirty="0"/>
          </a:p>
          <a:p>
            <a:pPr algn="l"/>
            <a:r>
              <a:rPr lang="en-US" sz="1500" b="1" dirty="0"/>
              <a:t>*https://www.mwl-law.com/wp-content/uploads/2013/03/LAWS-ON-RECORDING-CONVERSATIONS-CHART.pdf and https://www.dmlp.org/legal-guide/north-carolina/north-carolina-recording-law#:~:text=North%20Carolina's%20wiretapping%20law%20is,Stat.</a:t>
            </a:r>
          </a:p>
          <a:p>
            <a:pPr algn="l">
              <a:lnSpc>
                <a:spcPct val="150000"/>
              </a:lnSpc>
            </a:pPr>
            <a:endParaRPr lang="en-US" dirty="0"/>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2"/>
          <a:stretch>
            <a:fillRect/>
          </a:stretch>
        </p:blipFill>
        <p:spPr>
          <a:xfrm>
            <a:off x="2085703" y="411479"/>
            <a:ext cx="2233749" cy="2090058"/>
          </a:xfrm>
          <a:prstGeom prst="rect">
            <a:avLst/>
          </a:prstGeom>
        </p:spPr>
      </p:pic>
    </p:spTree>
    <p:extLst>
      <p:ext uri="{BB962C8B-B14F-4D97-AF65-F5344CB8AC3E}">
        <p14:creationId xmlns:p14="http://schemas.microsoft.com/office/powerpoint/2010/main" val="262294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title"/>
          </p:nvPr>
        </p:nvSpPr>
        <p:spPr>
          <a:xfrm>
            <a:off x="2209800" y="123194"/>
            <a:ext cx="7886700" cy="1256146"/>
          </a:xfrm>
        </p:spPr>
        <p:txBody>
          <a:bodyPr anchor="ctr">
            <a:normAutofit fontScale="90000"/>
          </a:bodyPr>
          <a:lstStyle/>
          <a:p>
            <a:pPr algn="ctr">
              <a:spcBef>
                <a:spcPts val="0"/>
              </a:spcBef>
            </a:pPr>
            <a:r>
              <a:rPr lang="en-US" sz="2700" b="1" dirty="0"/>
              <a:t>Assistance Animals</a:t>
            </a:r>
            <a:br>
              <a:rPr lang="en-US" sz="2700" b="1" dirty="0"/>
            </a:br>
            <a:r>
              <a:rPr lang="en-US" sz="2200" dirty="0"/>
              <a:t>(see handout)</a:t>
            </a:r>
            <a:br>
              <a:rPr lang="en-US" b="1" dirty="0"/>
            </a:br>
            <a:endParaRPr lang="en-US" dirty="0"/>
          </a:p>
        </p:txBody>
      </p:sp>
      <p:sp>
        <p:nvSpPr>
          <p:cNvPr id="10" name="Text Placeholder 2">
            <a:extLst>
              <a:ext uri="{FF2B5EF4-FFF2-40B4-BE49-F238E27FC236}">
                <a16:creationId xmlns:a16="http://schemas.microsoft.com/office/drawing/2014/main" id="{C5042069-1844-9D52-DE9C-DA280EECD79A}"/>
              </a:ext>
            </a:extLst>
          </p:cNvPr>
          <p:cNvSpPr>
            <a:spLocks noGrp="1"/>
          </p:cNvSpPr>
          <p:nvPr>
            <p:ph type="body" idx="1"/>
          </p:nvPr>
        </p:nvSpPr>
        <p:spPr>
          <a:xfrm>
            <a:off x="2153842" y="1681163"/>
            <a:ext cx="3868340" cy="823912"/>
          </a:xfrm>
        </p:spPr>
        <p:txBody>
          <a:bodyPr/>
          <a:lstStyle/>
          <a:p>
            <a:endParaRPr lang="en-US" dirty="0"/>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3"/>
          <a:stretch>
            <a:fillRect/>
          </a:stretch>
        </p:blipFill>
        <p:spPr>
          <a:xfrm>
            <a:off x="8057139" y="4874598"/>
            <a:ext cx="1983403" cy="1983403"/>
          </a:xfrm>
          <a:prstGeom prst="rect">
            <a:avLst/>
          </a:prstGeom>
          <a:noFill/>
        </p:spPr>
      </p:pic>
      <p:sp>
        <p:nvSpPr>
          <p:cNvPr id="12" name="Text Placeholder 4">
            <a:extLst>
              <a:ext uri="{FF2B5EF4-FFF2-40B4-BE49-F238E27FC236}">
                <a16:creationId xmlns:a16="http://schemas.microsoft.com/office/drawing/2014/main" id="{26631830-7183-8223-E1AA-2185C480CB9C}"/>
              </a:ext>
            </a:extLst>
          </p:cNvPr>
          <p:cNvSpPr>
            <a:spLocks noGrp="1"/>
          </p:cNvSpPr>
          <p:nvPr>
            <p:ph type="body" sz="quarter" idx="3"/>
          </p:nvPr>
        </p:nvSpPr>
        <p:spPr>
          <a:xfrm>
            <a:off x="3928715" y="5669298"/>
            <a:ext cx="5486400" cy="561289"/>
          </a:xfrm>
        </p:spPr>
        <p:txBody>
          <a:bodyPr/>
          <a:lstStyle/>
          <a:p>
            <a:r>
              <a:rPr lang="en-US" dirty="0"/>
              <a:t>What’s the difference?</a:t>
            </a:r>
          </a:p>
        </p:txBody>
      </p:sp>
      <p:sp>
        <p:nvSpPr>
          <p:cNvPr id="3" name="Subtitle 2">
            <a:extLst>
              <a:ext uri="{FF2B5EF4-FFF2-40B4-BE49-F238E27FC236}">
                <a16:creationId xmlns:a16="http://schemas.microsoft.com/office/drawing/2014/main" id="{0C4578A1-3CD0-6EAC-7EFD-377D296F07C3}"/>
              </a:ext>
            </a:extLst>
          </p:cNvPr>
          <p:cNvSpPr>
            <a:spLocks noGrp="1"/>
          </p:cNvSpPr>
          <p:nvPr>
            <p:ph sz="quarter" idx="4"/>
          </p:nvPr>
        </p:nvSpPr>
        <p:spPr>
          <a:xfrm>
            <a:off x="6153151" y="2505075"/>
            <a:ext cx="3887391" cy="3684588"/>
          </a:xfrm>
        </p:spPr>
        <p:txBody>
          <a:bodyPr vert="horz" lIns="91440" tIns="45720" rIns="91440" bIns="45720" rtlCol="0">
            <a:normAutofit/>
          </a:bodyPr>
          <a:lstStyle/>
          <a:p>
            <a:pPr marL="0" indent="0">
              <a:buNone/>
            </a:pPr>
            <a:endParaRPr lang="en-US" dirty="0"/>
          </a:p>
          <a:p>
            <a:pPr marL="342900" indent="-342900"/>
            <a:endParaRPr lang="en-US" dirty="0"/>
          </a:p>
        </p:txBody>
      </p:sp>
      <p:pic>
        <p:nvPicPr>
          <p:cNvPr id="7" name="Picture 2" descr="http://www.youcaring.com/uploads/images/00000000.jpg">
            <a:extLst>
              <a:ext uri="{FF2B5EF4-FFF2-40B4-BE49-F238E27FC236}">
                <a16:creationId xmlns:a16="http://schemas.microsoft.com/office/drawing/2014/main" id="{0652BCD5-E85A-4DE6-8C9C-F95DE6FB440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56125" y="1151803"/>
            <a:ext cx="4125741" cy="41406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riannealfitness.org/wp-content/uploads/2012/03/brain-face.png">
            <a:extLst>
              <a:ext uri="{FF2B5EF4-FFF2-40B4-BE49-F238E27FC236}">
                <a16:creationId xmlns:a16="http://schemas.microsoft.com/office/drawing/2014/main" id="{7061016A-159E-48E2-8618-2D6838104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6468" y="1379340"/>
            <a:ext cx="4660418" cy="349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745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3803470" y="1293091"/>
            <a:ext cx="5891347" cy="1403927"/>
          </a:xfrm>
        </p:spPr>
        <p:txBody>
          <a:bodyPr>
            <a:normAutofit fontScale="90000"/>
          </a:bodyPr>
          <a:lstStyle/>
          <a:p>
            <a:pPr>
              <a:lnSpc>
                <a:spcPct val="100000"/>
              </a:lnSpc>
              <a:spcBef>
                <a:spcPts val="0"/>
              </a:spcBef>
            </a:pPr>
            <a:r>
              <a:rPr lang="en-US" sz="2000" b="1" dirty="0">
                <a:latin typeface="Georgia"/>
              </a:rPr>
              <a:t> </a:t>
            </a:r>
            <a:r>
              <a:rPr lang="en-US" sz="2400" b="1" dirty="0">
                <a:latin typeface="Georgia"/>
              </a:rPr>
              <a:t>Modifications of Course Policy</a:t>
            </a:r>
            <a:br>
              <a:rPr lang="en-US" sz="2400" b="1" dirty="0">
                <a:latin typeface="Georgia"/>
              </a:rPr>
            </a:br>
            <a:r>
              <a:rPr lang="en-US" sz="2400" dirty="0">
                <a:latin typeface="Georgia"/>
              </a:rPr>
              <a:t>(see handout)</a:t>
            </a:r>
            <a:br>
              <a:rPr lang="en-US" sz="2400" dirty="0">
                <a:latin typeface="Georgia"/>
              </a:rPr>
            </a:br>
            <a:endParaRPr lang="en-US" dirty="0"/>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3058885" y="2501537"/>
            <a:ext cx="6831875" cy="3816136"/>
          </a:xfrm>
        </p:spPr>
        <p:txBody>
          <a:bodyPr vert="horz" lIns="91440" tIns="45720" rIns="91440" bIns="45720" rtlCol="0" anchor="t">
            <a:normAutofit fontScale="85000" lnSpcReduction="10000"/>
          </a:bodyPr>
          <a:lstStyle/>
          <a:p>
            <a:pPr algn="l"/>
            <a:r>
              <a:rPr lang="en-US" b="1" dirty="0"/>
              <a:t>When extending accommodations related to attendance and due dates, consider:</a:t>
            </a:r>
          </a:p>
          <a:p>
            <a:pPr marL="342900" indent="-342900" algn="l">
              <a:buFont typeface="Arial" panose="020B0604020202020204" pitchFamily="34" charset="0"/>
              <a:buChar char="•"/>
            </a:pPr>
            <a:r>
              <a:rPr lang="en-US" b="1" dirty="0"/>
              <a:t>Is the student doing adequate work/showing appropriate knowledge of the material? </a:t>
            </a:r>
          </a:p>
          <a:p>
            <a:pPr marL="342900" indent="-342900" algn="l">
              <a:buFont typeface="Arial" panose="020B0604020202020204" pitchFamily="34" charset="0"/>
              <a:buChar char="•"/>
            </a:pPr>
            <a:r>
              <a:rPr lang="en-US" b="1" dirty="0"/>
              <a:t>Are assignments being completed? (even if late)</a:t>
            </a:r>
          </a:p>
          <a:p>
            <a:pPr marL="342900" indent="-342900" algn="l">
              <a:buFont typeface="Arial" panose="020B0604020202020204" pitchFamily="34" charset="0"/>
              <a:buChar char="•"/>
            </a:pPr>
            <a:r>
              <a:rPr lang="en-US" b="1" dirty="0"/>
              <a:t>Is there a component of the course/program that would render absences a fundamental alteration, for which a reasonable alternative may not be provided?</a:t>
            </a:r>
          </a:p>
          <a:p>
            <a:pPr lvl="0" algn="l"/>
            <a:r>
              <a:rPr lang="en-US" b="1" dirty="0"/>
              <a:t>Excellent article by Katie Rose Guest </a:t>
            </a:r>
            <a:r>
              <a:rPr lang="en-US" b="1" dirty="0" err="1"/>
              <a:t>Pryal</a:t>
            </a:r>
            <a:r>
              <a:rPr lang="en-US" b="1" dirty="0"/>
              <a:t>, J.D., Ph.D. an adjunct professor of law at the University of North Carolina School of Law: </a:t>
            </a:r>
            <a:r>
              <a:rPr lang="en-US" b="1" dirty="0">
                <a:hlinkClick r:id="rId3">
                  <a:extLst>
                    <a:ext uri="{A12FA001-AC4F-418D-AE19-62706E023703}">
                      <ahyp:hlinkClr xmlns:ahyp="http://schemas.microsoft.com/office/drawing/2018/hyperlinkcolor" val="tx"/>
                    </a:ext>
                  </a:extLst>
                </a:hlinkClick>
              </a:rPr>
              <a:t>When Rigor Targets Disabled Students</a:t>
            </a:r>
            <a:r>
              <a:rPr lang="en-US" b="1" dirty="0"/>
              <a:t> </a:t>
            </a:r>
          </a:p>
          <a:p>
            <a:pPr algn="l">
              <a:lnSpc>
                <a:spcPct val="150000"/>
              </a:lnSpc>
            </a:pPr>
            <a:endParaRPr lang="en-US" dirty="0"/>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4"/>
          <a:stretch>
            <a:fillRect/>
          </a:stretch>
        </p:blipFill>
        <p:spPr>
          <a:xfrm>
            <a:off x="1942010" y="162098"/>
            <a:ext cx="2233749" cy="2090058"/>
          </a:xfrm>
          <a:prstGeom prst="rect">
            <a:avLst/>
          </a:prstGeom>
        </p:spPr>
      </p:pic>
    </p:spTree>
    <p:extLst>
      <p:ext uri="{BB962C8B-B14F-4D97-AF65-F5344CB8AC3E}">
        <p14:creationId xmlns:p14="http://schemas.microsoft.com/office/powerpoint/2010/main" val="3994154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3803470" y="691289"/>
            <a:ext cx="5891347" cy="2374535"/>
          </a:xfrm>
        </p:spPr>
        <p:txBody>
          <a:bodyPr>
            <a:normAutofit/>
          </a:bodyPr>
          <a:lstStyle/>
          <a:p>
            <a:pPr>
              <a:lnSpc>
                <a:spcPct val="100000"/>
              </a:lnSpc>
              <a:spcBef>
                <a:spcPts val="0"/>
              </a:spcBef>
            </a:pPr>
            <a:r>
              <a:rPr lang="en-US" sz="2000" b="1" dirty="0">
                <a:latin typeface="Georgia"/>
              </a:rPr>
              <a:t> </a:t>
            </a:r>
            <a:r>
              <a:rPr lang="en-US" sz="2400" b="1" dirty="0">
                <a:latin typeface="Georgia"/>
              </a:rPr>
              <a:t>Testing Accommodations</a:t>
            </a:r>
            <a:br>
              <a:rPr lang="en-US" sz="2400" dirty="0">
                <a:latin typeface="Georgia"/>
              </a:rPr>
            </a:br>
            <a:endParaRPr lang="en-US" dirty="0"/>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3205019" y="2686264"/>
            <a:ext cx="5726546" cy="3480448"/>
          </a:xfrm>
        </p:spPr>
        <p:txBody>
          <a:bodyPr vert="horz" lIns="91440" tIns="45720" rIns="91440" bIns="45720" rtlCol="0" anchor="t">
            <a:normAutofit/>
          </a:bodyPr>
          <a:lstStyle/>
          <a:p>
            <a:pPr marL="342900" indent="-342900" algn="l">
              <a:buFont typeface="Arial" panose="020B0604020202020204" pitchFamily="34" charset="0"/>
              <a:buChar char="•"/>
            </a:pPr>
            <a:r>
              <a:rPr lang="en-US" b="1" dirty="0"/>
              <a:t>Extended Time</a:t>
            </a:r>
          </a:p>
          <a:p>
            <a:pPr marL="342900" indent="-342900" algn="l">
              <a:buFont typeface="Arial" panose="020B0604020202020204" pitchFamily="34" charset="0"/>
              <a:buChar char="•"/>
            </a:pPr>
            <a:r>
              <a:rPr lang="en-US" b="1" dirty="0"/>
              <a:t>Distraction-Reduced</a:t>
            </a:r>
          </a:p>
          <a:p>
            <a:pPr marL="342900" indent="-342900" algn="l">
              <a:buFont typeface="Arial" panose="020B0604020202020204" pitchFamily="34" charset="0"/>
              <a:buChar char="•"/>
            </a:pPr>
            <a:r>
              <a:rPr lang="en-US" b="1" dirty="0"/>
              <a:t>Private Space</a:t>
            </a:r>
          </a:p>
          <a:p>
            <a:pPr marL="342900" indent="-342900" algn="l">
              <a:buFont typeface="Arial" panose="020B0604020202020204" pitchFamily="34" charset="0"/>
              <a:buChar char="•"/>
            </a:pPr>
            <a:r>
              <a:rPr lang="en-US" b="1" dirty="0"/>
              <a:t>Instructor Space vs OARS vs </a:t>
            </a:r>
            <a:r>
              <a:rPr lang="en-US" b="1" dirty="0">
                <a:hlinkClick r:id="rId3"/>
              </a:rPr>
              <a:t>UPL</a:t>
            </a:r>
            <a:r>
              <a:rPr lang="en-US" b="1" dirty="0"/>
              <a:t> </a:t>
            </a:r>
            <a:r>
              <a:rPr lang="en-US" sz="1800" b="1" dirty="0"/>
              <a:t>in Forney 114</a:t>
            </a:r>
            <a:r>
              <a:rPr lang="en-US" b="1" dirty="0"/>
              <a:t> </a:t>
            </a:r>
            <a:r>
              <a:rPr lang="en-US" sz="1800" b="1" dirty="0"/>
              <a:t>(&amp; confirmation of parameters) </a:t>
            </a:r>
          </a:p>
          <a:p>
            <a:pPr marL="342900" indent="-342900" algn="l">
              <a:buFont typeface="Arial" panose="020B0604020202020204" pitchFamily="34" charset="0"/>
              <a:buChar char="•"/>
            </a:pPr>
            <a:r>
              <a:rPr lang="en-US" b="1" dirty="0"/>
              <a:t>Confidential</a:t>
            </a:r>
          </a:p>
          <a:p>
            <a:pPr algn="l">
              <a:lnSpc>
                <a:spcPct val="150000"/>
              </a:lnSpc>
            </a:pPr>
            <a:endParaRPr lang="en-US" dirty="0"/>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4"/>
          <a:stretch>
            <a:fillRect/>
          </a:stretch>
        </p:blipFill>
        <p:spPr>
          <a:xfrm>
            <a:off x="2085703" y="411479"/>
            <a:ext cx="2233749" cy="2090058"/>
          </a:xfrm>
          <a:prstGeom prst="rect">
            <a:avLst/>
          </a:prstGeom>
        </p:spPr>
      </p:pic>
    </p:spTree>
    <p:extLst>
      <p:ext uri="{BB962C8B-B14F-4D97-AF65-F5344CB8AC3E}">
        <p14:creationId xmlns:p14="http://schemas.microsoft.com/office/powerpoint/2010/main" val="1953833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3803470" y="691289"/>
            <a:ext cx="5891347" cy="2374535"/>
          </a:xfrm>
        </p:spPr>
        <p:txBody>
          <a:bodyPr>
            <a:normAutofit/>
          </a:bodyPr>
          <a:lstStyle/>
          <a:p>
            <a:pPr>
              <a:lnSpc>
                <a:spcPct val="100000"/>
              </a:lnSpc>
              <a:spcBef>
                <a:spcPts val="0"/>
              </a:spcBef>
            </a:pPr>
            <a:r>
              <a:rPr lang="en-US" sz="2000" b="1" dirty="0">
                <a:latin typeface="Georgia"/>
              </a:rPr>
              <a:t> </a:t>
            </a:r>
            <a:r>
              <a:rPr lang="en-US" sz="2400" b="1" dirty="0">
                <a:latin typeface="Georgia"/>
              </a:rPr>
              <a:t>When Not to Accommodate</a:t>
            </a:r>
            <a:br>
              <a:rPr lang="en-US" sz="2400" dirty="0">
                <a:latin typeface="Georgia"/>
              </a:rPr>
            </a:br>
            <a:endParaRPr lang="en-US" dirty="0"/>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3205019" y="2686264"/>
            <a:ext cx="7105171" cy="3480448"/>
          </a:xfrm>
        </p:spPr>
        <p:txBody>
          <a:bodyPr vert="horz" lIns="91440" tIns="45720" rIns="91440" bIns="45720" rtlCol="0" anchor="t">
            <a:normAutofit fontScale="92500"/>
          </a:bodyPr>
          <a:lstStyle/>
          <a:p>
            <a:pPr algn="l"/>
            <a:r>
              <a:rPr lang="en-US" b="1" dirty="0"/>
              <a:t>An accommodation is not considered “reasonable” if any of the following are affirmative:</a:t>
            </a:r>
          </a:p>
          <a:p>
            <a:pPr marL="514350" indent="-514350" algn="l">
              <a:buAutoNum type="arabicPeriod"/>
            </a:pPr>
            <a:r>
              <a:rPr lang="en-US" b="1" dirty="0"/>
              <a:t>Is the accommodation a fundamental alteration of course/program requirements? </a:t>
            </a:r>
            <a:r>
              <a:rPr lang="en-US" sz="2200" b="1" i="1" dirty="0"/>
              <a:t>(be able to defend rationale; see next slide)</a:t>
            </a:r>
          </a:p>
          <a:p>
            <a:pPr marL="514350" indent="-514350" algn="l">
              <a:buAutoNum type="arabicPeriod"/>
            </a:pPr>
            <a:r>
              <a:rPr lang="en-US" b="1" dirty="0"/>
              <a:t>Would the accommodation constitute an undue burden? </a:t>
            </a:r>
            <a:r>
              <a:rPr lang="en-US" sz="2200" b="1" i="1" dirty="0"/>
              <a:t>(Rare - cost may not always be a factor; consider interpreters)</a:t>
            </a:r>
          </a:p>
          <a:p>
            <a:pPr marL="514350" indent="-514350" algn="l">
              <a:buAutoNum type="arabicPeriod"/>
            </a:pPr>
            <a:r>
              <a:rPr lang="en-US" b="1" dirty="0"/>
              <a:t>Does the accommodation result in a direct threat? </a:t>
            </a:r>
            <a:r>
              <a:rPr lang="en-US" sz="2200" b="1" i="1" dirty="0"/>
              <a:t>(Rare)</a:t>
            </a:r>
          </a:p>
          <a:p>
            <a:pPr algn="l">
              <a:lnSpc>
                <a:spcPct val="150000"/>
              </a:lnSpc>
            </a:pPr>
            <a:endParaRPr lang="en-US" dirty="0"/>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2"/>
          <a:stretch>
            <a:fillRect/>
          </a:stretch>
        </p:blipFill>
        <p:spPr>
          <a:xfrm>
            <a:off x="2085703" y="411479"/>
            <a:ext cx="2233749" cy="2090058"/>
          </a:xfrm>
          <a:prstGeom prst="rect">
            <a:avLst/>
          </a:prstGeom>
        </p:spPr>
      </p:pic>
    </p:spTree>
    <p:extLst>
      <p:ext uri="{BB962C8B-B14F-4D97-AF65-F5344CB8AC3E}">
        <p14:creationId xmlns:p14="http://schemas.microsoft.com/office/powerpoint/2010/main" val="338117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3803470" y="691289"/>
            <a:ext cx="5891347" cy="2374535"/>
          </a:xfrm>
        </p:spPr>
        <p:txBody>
          <a:bodyPr>
            <a:normAutofit/>
          </a:bodyPr>
          <a:lstStyle/>
          <a:p>
            <a:pPr>
              <a:lnSpc>
                <a:spcPct val="100000"/>
              </a:lnSpc>
              <a:spcBef>
                <a:spcPts val="0"/>
              </a:spcBef>
            </a:pPr>
            <a:r>
              <a:rPr lang="en-US" sz="2000" b="1" dirty="0">
                <a:latin typeface="Georgia"/>
              </a:rPr>
              <a:t> </a:t>
            </a:r>
            <a:r>
              <a:rPr lang="en-US" sz="2400" b="1" dirty="0">
                <a:latin typeface="Georgia"/>
              </a:rPr>
              <a:t>Fundamental Alteration</a:t>
            </a:r>
            <a:br>
              <a:rPr lang="en-US" sz="2400" dirty="0">
                <a:latin typeface="Georgia"/>
              </a:rPr>
            </a:br>
            <a:endParaRPr lang="en-US" dirty="0"/>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3205019" y="2686264"/>
            <a:ext cx="7105171" cy="3480448"/>
          </a:xfrm>
        </p:spPr>
        <p:txBody>
          <a:bodyPr vert="horz" lIns="91440" tIns="45720" rIns="91440" bIns="45720" rtlCol="0" anchor="t">
            <a:normAutofit fontScale="85000" lnSpcReduction="10000"/>
          </a:bodyPr>
          <a:lstStyle/>
          <a:p>
            <a:pPr algn="l"/>
            <a:r>
              <a:rPr lang="en-US" b="1" dirty="0"/>
              <a:t>OCR:  The process should answer the following:</a:t>
            </a:r>
          </a:p>
          <a:p>
            <a:pPr marL="457200" indent="-457200" algn="l">
              <a:buFont typeface="+mj-lt"/>
              <a:buAutoNum type="arabicPeriod"/>
            </a:pPr>
            <a:r>
              <a:rPr lang="en-US" b="1" dirty="0"/>
              <a:t>Is the decision made by a </a:t>
            </a:r>
            <a:r>
              <a:rPr lang="en-US" b="1" u="sng" dirty="0"/>
              <a:t>group</a:t>
            </a:r>
            <a:r>
              <a:rPr lang="en-US" b="1" dirty="0"/>
              <a:t> of people who are trained, knowledgeable, and experienced in the subject area? </a:t>
            </a:r>
          </a:p>
          <a:p>
            <a:pPr marL="457200" indent="-457200" algn="l">
              <a:buFont typeface="+mj-lt"/>
              <a:buAutoNum type="arabicPeriod"/>
            </a:pPr>
            <a:r>
              <a:rPr lang="en-US" b="1" dirty="0"/>
              <a:t>Have the decision makers considered any reasonable alternatives as essential requirements?</a:t>
            </a:r>
          </a:p>
          <a:p>
            <a:pPr marL="457200" indent="-457200" algn="l">
              <a:buFont typeface="+mj-lt"/>
              <a:buAutoNum type="arabicPeriod"/>
            </a:pPr>
            <a:r>
              <a:rPr lang="en-US" b="1" dirty="0"/>
              <a:t>Did the conclusion result from a careful, thoughtful, and rational review of the program requirements?</a:t>
            </a:r>
          </a:p>
          <a:p>
            <a:pPr algn="l"/>
            <a:r>
              <a:rPr lang="en-US" b="1" dirty="0"/>
              <a:t> </a:t>
            </a:r>
          </a:p>
          <a:p>
            <a:pPr algn="l"/>
            <a:r>
              <a:rPr lang="en-US" b="1" dirty="0"/>
              <a:t>Because something has “</a:t>
            </a:r>
            <a:r>
              <a:rPr lang="en-US" b="1" i="1" dirty="0"/>
              <a:t>always been that way</a:t>
            </a:r>
            <a:r>
              <a:rPr lang="en-US" b="1" dirty="0"/>
              <a:t>” does not equate to a fundamental alteration. </a:t>
            </a:r>
            <a:r>
              <a:rPr lang="en-US" b="1" dirty="0">
                <a:sym typeface="Wingdings" panose="05000000000000000000" pitchFamily="2" charset="2"/>
              </a:rPr>
              <a:t></a:t>
            </a:r>
            <a:endParaRPr lang="en-US" b="1" dirty="0"/>
          </a:p>
          <a:p>
            <a:pPr algn="l">
              <a:lnSpc>
                <a:spcPct val="150000"/>
              </a:lnSpc>
            </a:pPr>
            <a:endParaRPr lang="en-US" dirty="0"/>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3"/>
          <a:stretch>
            <a:fillRect/>
          </a:stretch>
        </p:blipFill>
        <p:spPr>
          <a:xfrm>
            <a:off x="2085703" y="411479"/>
            <a:ext cx="2233749" cy="2090058"/>
          </a:xfrm>
          <a:prstGeom prst="rect">
            <a:avLst/>
          </a:prstGeom>
        </p:spPr>
      </p:pic>
    </p:spTree>
    <p:extLst>
      <p:ext uri="{BB962C8B-B14F-4D97-AF65-F5344CB8AC3E}">
        <p14:creationId xmlns:p14="http://schemas.microsoft.com/office/powerpoint/2010/main" val="3780300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3803470" y="691289"/>
            <a:ext cx="5891347" cy="2374535"/>
          </a:xfrm>
        </p:spPr>
        <p:txBody>
          <a:bodyPr>
            <a:normAutofit/>
          </a:bodyPr>
          <a:lstStyle/>
          <a:p>
            <a:pPr>
              <a:lnSpc>
                <a:spcPct val="100000"/>
              </a:lnSpc>
              <a:spcBef>
                <a:spcPts val="0"/>
              </a:spcBef>
            </a:pPr>
            <a:r>
              <a:rPr lang="en-US" sz="2000" b="1" dirty="0">
                <a:latin typeface="Georgia"/>
              </a:rPr>
              <a:t> </a:t>
            </a:r>
            <a:r>
              <a:rPr lang="en-US" sz="2400" b="1" dirty="0">
                <a:latin typeface="Georgia"/>
              </a:rPr>
              <a:t>Other Accommodations</a:t>
            </a:r>
            <a:br>
              <a:rPr lang="en-US" sz="2400" dirty="0">
                <a:latin typeface="Georgia"/>
              </a:rPr>
            </a:br>
            <a:endParaRPr lang="en-US" dirty="0"/>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3205019" y="2686264"/>
            <a:ext cx="7105171" cy="3480448"/>
          </a:xfrm>
        </p:spPr>
        <p:txBody>
          <a:bodyPr vert="horz" lIns="91440" tIns="45720" rIns="91440" bIns="45720" rtlCol="0" anchor="t">
            <a:normAutofit lnSpcReduction="10000"/>
          </a:bodyPr>
          <a:lstStyle/>
          <a:p>
            <a:pPr marL="342900" indent="-342900" algn="l">
              <a:buFont typeface="Arial" panose="020B0604020202020204" pitchFamily="34" charset="0"/>
              <a:buChar char="•"/>
            </a:pPr>
            <a:r>
              <a:rPr lang="en-US" b="1" dirty="0"/>
              <a:t>OARS may assess needs and send accommodation letters for students experiencing temporary circumstances (concussions, injuries, hospitalization, etc.).</a:t>
            </a:r>
          </a:p>
          <a:p>
            <a:pPr marL="342900" indent="-342900" algn="l">
              <a:buFont typeface="Arial" panose="020B0604020202020204" pitchFamily="34" charset="0"/>
              <a:buChar char="•"/>
            </a:pPr>
            <a:r>
              <a:rPr lang="en-US" b="1" dirty="0"/>
              <a:t>OARS also partners with Title IX to aid in the provision of needed accommodations for pregnant and parenting students. Generally, we should kindly work with these students and an accommodation notice may not be required. </a:t>
            </a:r>
          </a:p>
          <a:p>
            <a:pPr algn="l">
              <a:lnSpc>
                <a:spcPct val="150000"/>
              </a:lnSpc>
            </a:pPr>
            <a:endParaRPr lang="en-US" dirty="0"/>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2"/>
          <a:stretch>
            <a:fillRect/>
          </a:stretch>
        </p:blipFill>
        <p:spPr>
          <a:xfrm>
            <a:off x="2085703" y="411479"/>
            <a:ext cx="2233749" cy="2090058"/>
          </a:xfrm>
          <a:prstGeom prst="rect">
            <a:avLst/>
          </a:prstGeom>
        </p:spPr>
      </p:pic>
    </p:spTree>
    <p:extLst>
      <p:ext uri="{BB962C8B-B14F-4D97-AF65-F5344CB8AC3E}">
        <p14:creationId xmlns:p14="http://schemas.microsoft.com/office/powerpoint/2010/main" val="2202932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ctrTitle"/>
          </p:nvPr>
        </p:nvSpPr>
        <p:spPr>
          <a:xfrm>
            <a:off x="1099794" y="3308808"/>
            <a:ext cx="9144000" cy="2387600"/>
          </a:xfrm>
        </p:spPr>
        <p:txBody>
          <a:bodyPr anchor="ctr">
            <a:normAutofit/>
          </a:bodyPr>
          <a:lstStyle/>
          <a:p>
            <a:r>
              <a:rPr lang="en-US" b="1" dirty="0"/>
              <a:t>Models of Disability</a:t>
            </a:r>
            <a:br>
              <a:rPr lang="en-US" b="1" dirty="0"/>
            </a:br>
            <a:r>
              <a:rPr lang="en-US" sz="2800" b="1" dirty="0">
                <a:solidFill>
                  <a:srgbClr val="FFFFFF"/>
                </a:solidFill>
              </a:rPr>
              <a:t>Approaches and Understandings</a:t>
            </a:r>
            <a:br>
              <a:rPr lang="en-US" sz="2800" b="1" dirty="0">
                <a:solidFill>
                  <a:srgbClr val="FFFFFF"/>
                </a:solidFill>
              </a:rPr>
            </a:br>
            <a:endParaRPr lang="en-US" sz="2800" b="1" dirty="0">
              <a:solidFill>
                <a:srgbClr val="FFFFFF"/>
              </a:solidFill>
            </a:endParaRPr>
          </a:p>
        </p:txBody>
      </p:sp>
      <p:sp>
        <p:nvSpPr>
          <p:cNvPr id="5" name="Subtitle 4">
            <a:extLst>
              <a:ext uri="{FF2B5EF4-FFF2-40B4-BE49-F238E27FC236}">
                <a16:creationId xmlns:a16="http://schemas.microsoft.com/office/drawing/2014/main" id="{37002854-C2F6-0A11-13E3-A9DD19763CD7}"/>
              </a:ext>
            </a:extLst>
          </p:cNvPr>
          <p:cNvSpPr>
            <a:spLocks noGrp="1"/>
          </p:cNvSpPr>
          <p:nvPr>
            <p:ph type="subTitle" idx="1"/>
          </p:nvPr>
        </p:nvSpPr>
        <p:spPr>
          <a:xfrm>
            <a:off x="6457361" y="358605"/>
            <a:ext cx="5043340" cy="2695680"/>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a:latin typeface="Calibri" panose="020F0502020204030204" pitchFamily="34" charset="0"/>
                <a:cs typeface="Calibri" panose="020F0502020204030204" pitchFamily="34" charset="0"/>
              </a:rPr>
              <a:t>Disability is not a brave struggle or courage in the face of adversity. Disability is an art. It’s an ingenious way to live. </a:t>
            </a: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--Neil Marcus, actor and playwright</a:t>
            </a:r>
          </a:p>
        </p:txBody>
      </p:sp>
    </p:spTree>
    <p:extLst>
      <p:ext uri="{BB962C8B-B14F-4D97-AF65-F5344CB8AC3E}">
        <p14:creationId xmlns:p14="http://schemas.microsoft.com/office/powerpoint/2010/main" val="2632530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a:xfrm>
            <a:off x="838200" y="191983"/>
            <a:ext cx="10515600" cy="971306"/>
          </a:xfrm>
        </p:spPr>
        <p:txBody>
          <a:bodyPr anchor="ctr">
            <a:normAutofit/>
          </a:bodyPr>
          <a:lstStyle/>
          <a:p>
            <a:r>
              <a:rPr lang="en-US" dirty="0"/>
              <a:t>Models of Disability: Medical and Social</a:t>
            </a:r>
            <a:endParaRPr lang="en-US" b="1" dirty="0"/>
          </a:p>
        </p:txBody>
      </p:sp>
      <p:sp>
        <p:nvSpPr>
          <p:cNvPr id="7" name="Text Placeholder 6">
            <a:extLst>
              <a:ext uri="{FF2B5EF4-FFF2-40B4-BE49-F238E27FC236}">
                <a16:creationId xmlns:a16="http://schemas.microsoft.com/office/drawing/2014/main" id="{BFE6ADFC-84DF-FC12-8EB2-773EAD269E87}"/>
              </a:ext>
            </a:extLst>
          </p:cNvPr>
          <p:cNvSpPr>
            <a:spLocks noGrp="1"/>
          </p:cNvSpPr>
          <p:nvPr>
            <p:ph type="body" idx="1"/>
          </p:nvPr>
        </p:nvSpPr>
        <p:spPr>
          <a:xfrm>
            <a:off x="836612" y="1235164"/>
            <a:ext cx="5157787" cy="439039"/>
          </a:xfrm>
        </p:spPr>
        <p:txBody>
          <a:bodyPr/>
          <a:lstStyle/>
          <a:p>
            <a:r>
              <a:rPr lang="en-US" dirty="0"/>
              <a:t>Medical</a:t>
            </a:r>
          </a:p>
        </p:txBody>
      </p:sp>
      <p:sp>
        <p:nvSpPr>
          <p:cNvPr id="10" name="Text Placeholder 9">
            <a:extLst>
              <a:ext uri="{FF2B5EF4-FFF2-40B4-BE49-F238E27FC236}">
                <a16:creationId xmlns:a16="http://schemas.microsoft.com/office/drawing/2014/main" id="{FF4CBF3D-E04C-BE60-7120-E09C1DB55E1D}"/>
              </a:ext>
            </a:extLst>
          </p:cNvPr>
          <p:cNvSpPr>
            <a:spLocks noGrp="1"/>
          </p:cNvSpPr>
          <p:nvPr>
            <p:ph type="body" sz="quarter" idx="3"/>
          </p:nvPr>
        </p:nvSpPr>
        <p:spPr>
          <a:xfrm>
            <a:off x="6613399" y="1163289"/>
            <a:ext cx="5183188" cy="549571"/>
          </a:xfrm>
        </p:spPr>
        <p:txBody>
          <a:bodyPr/>
          <a:lstStyle/>
          <a:p>
            <a:r>
              <a:rPr lang="en-US" dirty="0"/>
              <a:t>Social Justice</a:t>
            </a:r>
          </a:p>
        </p:txBody>
      </p:sp>
      <p:pic>
        <p:nvPicPr>
          <p:cNvPr id="12" name="Content Placeholder 11" descr="Medical Model understanding of disability of a person using a wheelchair. &#10;cannot work full time&#10;legs don't work&#10;can't climb stairs&#10;has special needs&#10;what's the problem-the disabled person">
            <a:extLst>
              <a:ext uri="{FF2B5EF4-FFF2-40B4-BE49-F238E27FC236}">
                <a16:creationId xmlns:a16="http://schemas.microsoft.com/office/drawing/2014/main" id="{129C019B-166C-2BDB-B9D6-C9B4CFD28E02}"/>
              </a:ext>
            </a:extLst>
          </p:cNvPr>
          <p:cNvPicPr>
            <a:picLocks noGrp="1" noChangeAspect="1"/>
          </p:cNvPicPr>
          <p:nvPr>
            <p:ph sz="half" idx="2"/>
          </p:nvPr>
        </p:nvPicPr>
        <p:blipFill>
          <a:blip r:embed="rId3"/>
          <a:stretch>
            <a:fillRect/>
          </a:stretch>
        </p:blipFill>
        <p:spPr>
          <a:xfrm>
            <a:off x="956190" y="1856610"/>
            <a:ext cx="5261404" cy="4514045"/>
          </a:xfrm>
          <a:prstGeom prst="rect">
            <a:avLst/>
          </a:prstGeom>
        </p:spPr>
      </p:pic>
      <p:pic>
        <p:nvPicPr>
          <p:cNvPr id="13" name="Content Placeholder 12" descr="Social Model Understanding of Disability&#10;of a person using a cane for assistance:&#10;physical and environmental barrier&#10;attitudinal barrier&#10;institutional and organizational barrier&#10;information and communication barrier&#10;what's the problem = the barriers in society. ">
            <a:extLst>
              <a:ext uri="{FF2B5EF4-FFF2-40B4-BE49-F238E27FC236}">
                <a16:creationId xmlns:a16="http://schemas.microsoft.com/office/drawing/2014/main" id="{3F313498-C8D7-F79D-8E27-5A13DA8C34E3}"/>
              </a:ext>
            </a:extLst>
          </p:cNvPr>
          <p:cNvPicPr>
            <a:picLocks noGrp="1" noChangeAspect="1"/>
          </p:cNvPicPr>
          <p:nvPr>
            <p:ph sz="quarter" idx="4"/>
          </p:nvPr>
        </p:nvPicPr>
        <p:blipFill>
          <a:blip r:embed="rId4"/>
          <a:stretch>
            <a:fillRect/>
          </a:stretch>
        </p:blipFill>
        <p:spPr>
          <a:xfrm>
            <a:off x="6613399" y="1856610"/>
            <a:ext cx="5261404" cy="4514045"/>
          </a:xfrm>
          <a:prstGeom prst="rect">
            <a:avLst/>
          </a:prstGeom>
        </p:spPr>
      </p:pic>
    </p:spTree>
    <p:extLst>
      <p:ext uri="{BB962C8B-B14F-4D97-AF65-F5344CB8AC3E}">
        <p14:creationId xmlns:p14="http://schemas.microsoft.com/office/powerpoint/2010/main" val="2060432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oon strip. Person holding a paper that says  job offer. Speech bubble: Result! The person is using a walking cane for assistance.&#10;&#10;Panel 2: Person is talking with another person. That person is holder the job offer and says &quot;But are you sure you'll be able to cope?&quot; This panel exemplifies an attitudinal  barrier. &#10;&#10;Panel 3: The person who has been offered the job is on the phone with someone from a real estate company. The real estate agent says: &quot;I'm afraid that properties in your price range have stairs&quot; This represents a physical barrier. &#10;&#10;Panel 4: The person with the job offfer is on the phone with someone from Social Services. That person says, &quot;Transfer your support package? You would have to live here before we could even assess you!&quot; This represents institutional barriers.&#10;&#10;Panel 5: Person with the job offer asks if her job contract could be printed in large print. The other individual says &quot;...er?&quot; This representations an informational barrier.&#10;&#10;The last panel has the person thinking about all the barriers and saying &quot;Was this such a good idea after all?&quot;">
            <a:extLst>
              <a:ext uri="{FF2B5EF4-FFF2-40B4-BE49-F238E27FC236}">
                <a16:creationId xmlns:a16="http://schemas.microsoft.com/office/drawing/2014/main" id="{769DA2F3-6F21-E7F8-DD65-FD329A2B3A64}"/>
              </a:ext>
            </a:extLst>
          </p:cNvPr>
          <p:cNvPicPr>
            <a:picLocks noChangeAspect="1"/>
          </p:cNvPicPr>
          <p:nvPr/>
        </p:nvPicPr>
        <p:blipFill rotWithShape="1">
          <a:blip r:embed="rId3"/>
          <a:srcRect b="2598"/>
          <a:stretch/>
        </p:blipFill>
        <p:spPr>
          <a:xfrm>
            <a:off x="20" y="10"/>
            <a:ext cx="12191980" cy="6857990"/>
          </a:xfrm>
          <a:prstGeom prst="rect">
            <a:avLst/>
          </a:prstGeom>
          <a:noFill/>
        </p:spPr>
      </p:pic>
    </p:spTree>
    <p:extLst>
      <p:ext uri="{BB962C8B-B14F-4D97-AF65-F5344CB8AC3E}">
        <p14:creationId xmlns:p14="http://schemas.microsoft.com/office/powerpoint/2010/main" val="13796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a:xfrm>
            <a:off x="838200" y="80387"/>
            <a:ext cx="10515600" cy="598343"/>
          </a:xfrm>
        </p:spPr>
        <p:txBody>
          <a:bodyPr anchor="ctr">
            <a:normAutofit fontScale="90000"/>
          </a:bodyPr>
          <a:lstStyle/>
          <a:p>
            <a:r>
              <a:rPr lang="en-US" b="1" dirty="0">
                <a:latin typeface="Franklin Gothic Book" panose="020B0503020102020204" pitchFamily="34" charset="0"/>
                <a:cs typeface="Calibri" panose="020F0502020204030204" pitchFamily="34" charset="0"/>
              </a:rPr>
              <a:t>Presumptive Disabilities</a:t>
            </a:r>
            <a:endParaRPr lang="en-US" b="1" dirty="0"/>
          </a:p>
        </p:txBody>
      </p:sp>
      <p:sp>
        <p:nvSpPr>
          <p:cNvPr id="3" name="Content Placeholder 2">
            <a:extLst>
              <a:ext uri="{FF2B5EF4-FFF2-40B4-BE49-F238E27FC236}">
                <a16:creationId xmlns:a16="http://schemas.microsoft.com/office/drawing/2014/main" id="{C79E3916-8919-7573-C45F-72B3087126C1}"/>
              </a:ext>
            </a:extLst>
          </p:cNvPr>
          <p:cNvSpPr>
            <a:spLocks noGrp="1"/>
          </p:cNvSpPr>
          <p:nvPr>
            <p:ph sz="half" idx="2"/>
          </p:nvPr>
        </p:nvSpPr>
        <p:spPr>
          <a:xfrm>
            <a:off x="766187" y="865332"/>
            <a:ext cx="5181600" cy="5176694"/>
          </a:xfrm>
        </p:spPr>
        <p:txBody>
          <a:bodyPr>
            <a:normAutofit lnSpcReduction="10000"/>
          </a:bodyPr>
          <a:lstStyle/>
          <a:p>
            <a:r>
              <a:rPr lang="en-US" b="1" dirty="0">
                <a:solidFill>
                  <a:srgbClr val="FFFFFF"/>
                </a:solidFill>
              </a:rPr>
              <a:t>Deafness</a:t>
            </a:r>
          </a:p>
          <a:p>
            <a:r>
              <a:rPr lang="en-US" b="1" dirty="0">
                <a:solidFill>
                  <a:srgbClr val="FFFFFF"/>
                </a:solidFill>
              </a:rPr>
              <a:t>Blindness/Low Vision</a:t>
            </a:r>
          </a:p>
          <a:p>
            <a:r>
              <a:rPr lang="en-US" b="1" dirty="0">
                <a:solidFill>
                  <a:srgbClr val="FFFFFF"/>
                </a:solidFill>
              </a:rPr>
              <a:t>Speech</a:t>
            </a:r>
          </a:p>
          <a:p>
            <a:r>
              <a:rPr lang="en-US" b="1" dirty="0">
                <a:solidFill>
                  <a:srgbClr val="FFFFFF"/>
                </a:solidFill>
              </a:rPr>
              <a:t>Intellectual</a:t>
            </a:r>
          </a:p>
          <a:p>
            <a:r>
              <a:rPr lang="en-US" b="1" dirty="0">
                <a:solidFill>
                  <a:srgbClr val="FFFFFF"/>
                </a:solidFill>
              </a:rPr>
              <a:t>Autism</a:t>
            </a:r>
          </a:p>
          <a:p>
            <a:r>
              <a:rPr lang="en-US" b="1" dirty="0">
                <a:solidFill>
                  <a:srgbClr val="FFFFFF"/>
                </a:solidFill>
              </a:rPr>
              <a:t>Partial/Complete Missing Limbs</a:t>
            </a:r>
          </a:p>
          <a:p>
            <a:r>
              <a:rPr lang="en-US" b="1" dirty="0">
                <a:solidFill>
                  <a:srgbClr val="FFFFFF"/>
                </a:solidFill>
              </a:rPr>
              <a:t>Mobility</a:t>
            </a:r>
          </a:p>
          <a:p>
            <a:r>
              <a:rPr lang="en-US" b="1" dirty="0">
                <a:solidFill>
                  <a:srgbClr val="FFFFFF"/>
                </a:solidFill>
              </a:rPr>
              <a:t>Epilepsy</a:t>
            </a:r>
          </a:p>
          <a:p>
            <a:r>
              <a:rPr lang="en-US" b="1" dirty="0">
                <a:solidFill>
                  <a:srgbClr val="FFFFFF"/>
                </a:solidFill>
              </a:rPr>
              <a:t>Cancer</a:t>
            </a:r>
          </a:p>
          <a:p>
            <a:r>
              <a:rPr lang="en-US" b="1" dirty="0">
                <a:solidFill>
                  <a:srgbClr val="FFFFFF"/>
                </a:solidFill>
              </a:rPr>
              <a:t>Diabetes</a:t>
            </a:r>
          </a:p>
        </p:txBody>
      </p:sp>
      <p:sp>
        <p:nvSpPr>
          <p:cNvPr id="6" name="Content Placeholder 5">
            <a:extLst>
              <a:ext uri="{FF2B5EF4-FFF2-40B4-BE49-F238E27FC236}">
                <a16:creationId xmlns:a16="http://schemas.microsoft.com/office/drawing/2014/main" id="{D2649B0A-8AC1-0ED5-9DD5-FCF63ACE56BC}"/>
              </a:ext>
            </a:extLst>
          </p:cNvPr>
          <p:cNvSpPr>
            <a:spLocks noGrp="1"/>
          </p:cNvSpPr>
          <p:nvPr>
            <p:ph sz="half" idx="1"/>
          </p:nvPr>
        </p:nvSpPr>
        <p:spPr>
          <a:xfrm>
            <a:off x="5561029" y="865332"/>
            <a:ext cx="5181600" cy="5127336"/>
          </a:xfrm>
        </p:spPr>
        <p:txBody>
          <a:bodyPr/>
          <a:lstStyle/>
          <a:p>
            <a:r>
              <a:rPr lang="en-US" b="1" dirty="0"/>
              <a:t>Cerebral Palsy</a:t>
            </a:r>
          </a:p>
          <a:p>
            <a:r>
              <a:rPr lang="en-US" b="1" dirty="0"/>
              <a:t>Schizophrenia</a:t>
            </a:r>
          </a:p>
          <a:p>
            <a:r>
              <a:rPr lang="en-US" b="1" dirty="0"/>
              <a:t>Major Depressive Disorder</a:t>
            </a:r>
          </a:p>
          <a:p>
            <a:r>
              <a:rPr lang="en-US" b="1" dirty="0"/>
              <a:t>Bipolar Disorder</a:t>
            </a:r>
          </a:p>
          <a:p>
            <a:r>
              <a:rPr lang="en-US" b="1" dirty="0"/>
              <a:t>PTSD</a:t>
            </a:r>
          </a:p>
          <a:p>
            <a:r>
              <a:rPr lang="en-US" b="1" dirty="0"/>
              <a:t>TBI</a:t>
            </a:r>
          </a:p>
          <a:p>
            <a:r>
              <a:rPr lang="en-US" b="1" dirty="0"/>
              <a:t>Multiple Sclerosis</a:t>
            </a:r>
          </a:p>
          <a:p>
            <a:r>
              <a:rPr lang="en-US" b="1" dirty="0"/>
              <a:t>Muscular Dystrophy</a:t>
            </a:r>
          </a:p>
          <a:p>
            <a:r>
              <a:rPr lang="en-US" b="1" dirty="0"/>
              <a:t>OCD</a:t>
            </a:r>
          </a:p>
          <a:p>
            <a:r>
              <a:rPr lang="en-US" b="1" dirty="0"/>
              <a:t>Etc.</a:t>
            </a:r>
          </a:p>
          <a:p>
            <a:endParaRPr lang="en-US" b="1" dirty="0"/>
          </a:p>
        </p:txBody>
      </p:sp>
    </p:spTree>
    <p:extLst>
      <p:ext uri="{BB962C8B-B14F-4D97-AF65-F5344CB8AC3E}">
        <p14:creationId xmlns:p14="http://schemas.microsoft.com/office/powerpoint/2010/main" val="3994320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Example Model</a:t>
            </a:r>
            <a:endParaRPr lang="en-US" b="1" dirty="0"/>
          </a:p>
        </p:txBody>
      </p:sp>
      <p:sp>
        <p:nvSpPr>
          <p:cNvPr id="2" name="Content Placeholder 1">
            <a:extLst>
              <a:ext uri="{FF2B5EF4-FFF2-40B4-BE49-F238E27FC236}">
                <a16:creationId xmlns:a16="http://schemas.microsoft.com/office/drawing/2014/main" id="{74102A19-722E-1EED-D17E-0140BF30BD26}"/>
              </a:ext>
            </a:extLst>
          </p:cNvPr>
          <p:cNvSpPr>
            <a:spLocks noGrp="1"/>
          </p:cNvSpPr>
          <p:nvPr>
            <p:ph sz="half" idx="1"/>
          </p:nvPr>
        </p:nvSpPr>
        <p:spPr>
          <a:xfrm>
            <a:off x="838200" y="1825625"/>
            <a:ext cx="4658139" cy="4351338"/>
          </a:xfrm>
        </p:spPr>
        <p:txBody>
          <a:body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Left-handedness</a:t>
            </a:r>
          </a:p>
          <a:p>
            <a:pPr marL="223520" marR="0" lvl="0" indent="-223520" algn="l" defTabSz="914126"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To help demonstrate these models, we can use left-handedness as an example. </a:t>
            </a:r>
          </a:p>
          <a:p>
            <a:pPr marL="223520" marR="0" lvl="0" indent="-223520" algn="l" defTabSz="914126"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Being left-handed is not a disability, of course, but we sometimes treat it as such.</a:t>
            </a:r>
          </a:p>
          <a:p>
            <a:endParaRPr lang="en-US" b="1" dirty="0">
              <a:solidFill>
                <a:srgbClr val="FFFFFF"/>
              </a:solidFill>
            </a:endParaRPr>
          </a:p>
        </p:txBody>
      </p:sp>
      <p:pic>
        <p:nvPicPr>
          <p:cNvPr id="5" name="Content Placeholder 4" descr="Medical Model of Disability:&#10;Problem with the person with a disability&#10;Aims to fox people with disabilities and then normalize them&#10;reactive&#10;&#10;Social Model of Disability:&#10;Problem with how society perceives individuals with disabilities. Nothing is inherently wrong with the person with a disability. Proactive. ">
            <a:extLst>
              <a:ext uri="{FF2B5EF4-FFF2-40B4-BE49-F238E27FC236}">
                <a16:creationId xmlns:a16="http://schemas.microsoft.com/office/drawing/2014/main" id="{787D5637-0ECA-E9BF-DA0D-0EAD422A586D}"/>
              </a:ext>
            </a:extLst>
          </p:cNvPr>
          <p:cNvPicPr>
            <a:picLocks noGrp="1" noChangeAspect="1"/>
          </p:cNvPicPr>
          <p:nvPr>
            <p:ph sz="half" idx="2"/>
          </p:nvPr>
        </p:nvPicPr>
        <p:blipFill>
          <a:blip r:embed="rId3"/>
          <a:stretch>
            <a:fillRect/>
          </a:stretch>
        </p:blipFill>
        <p:spPr>
          <a:xfrm>
            <a:off x="5370786" y="1825625"/>
            <a:ext cx="6663559" cy="3976635"/>
          </a:xfrm>
          <a:prstGeom prst="rect">
            <a:avLst/>
          </a:prstGeom>
        </p:spPr>
      </p:pic>
    </p:spTree>
    <p:extLst>
      <p:ext uri="{BB962C8B-B14F-4D97-AF65-F5344CB8AC3E}">
        <p14:creationId xmlns:p14="http://schemas.microsoft.com/office/powerpoint/2010/main" val="909312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Example II</a:t>
            </a:r>
            <a:endParaRPr lang="en-US" b="1" dirty="0"/>
          </a:p>
        </p:txBody>
      </p:sp>
      <p:sp>
        <p:nvSpPr>
          <p:cNvPr id="2" name="Content Placeholder 1">
            <a:extLst>
              <a:ext uri="{FF2B5EF4-FFF2-40B4-BE49-F238E27FC236}">
                <a16:creationId xmlns:a16="http://schemas.microsoft.com/office/drawing/2014/main" id="{97A727C9-9339-0659-CF3C-7EA89F8BE679}"/>
              </a:ext>
            </a:extLst>
          </p:cNvPr>
          <p:cNvSpPr>
            <a:spLocks noGrp="1"/>
          </p:cNvSpPr>
          <p:nvPr>
            <p:ph sz="half" idx="1"/>
          </p:nvPr>
        </p:nvSpPr>
        <p:spPr/>
        <p:txBody>
          <a:bodyPr>
            <a:normAutofit fontScale="92500" lnSpcReduction="20000"/>
          </a:bodyPr>
          <a:lstStyle/>
          <a:p>
            <a:pPr marL="0" indent="0">
              <a:buNone/>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Medical Model</a:t>
            </a:r>
          </a:p>
          <a:p>
            <a:pPr marL="223520" marR="0" lvl="0" indent="-223520" algn="l" defTabSz="914126"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Under this model, a child who shows left-handed tendencies might be coaxed into using her right hand and receive extra handwriting instruction or other correction.</a:t>
            </a:r>
          </a:p>
          <a:p>
            <a:pPr marL="223520" marR="0" lvl="0" indent="-223520" algn="l" defTabSz="914126"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These are individual "fixes."</a:t>
            </a:r>
          </a:p>
          <a:p>
            <a:endParaRPr lang="en-US" b="1" dirty="0">
              <a:solidFill>
                <a:srgbClr val="FFFFFF"/>
              </a:solidFill>
            </a:endParaRPr>
          </a:p>
        </p:txBody>
      </p:sp>
      <p:sp>
        <p:nvSpPr>
          <p:cNvPr id="3" name="Content Placeholder 2">
            <a:extLst>
              <a:ext uri="{FF2B5EF4-FFF2-40B4-BE49-F238E27FC236}">
                <a16:creationId xmlns:a16="http://schemas.microsoft.com/office/drawing/2014/main" id="{BC1717B5-744F-6D49-6232-AFE7E8B9A162}"/>
              </a:ext>
            </a:extLst>
          </p:cNvPr>
          <p:cNvSpPr>
            <a:spLocks noGrp="1"/>
          </p:cNvSpPr>
          <p:nvPr>
            <p:ph sz="half" idx="2"/>
          </p:nvPr>
        </p:nvSpPr>
        <p:spPr/>
        <p:txBody>
          <a:bodyPr>
            <a:normAutofit fontScale="92500" lnSpcReduction="20000"/>
          </a:bodyPr>
          <a:lstStyle/>
          <a:p>
            <a:pPr marL="0" indent="0">
              <a:buNone/>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Social Model</a:t>
            </a:r>
          </a:p>
          <a:p>
            <a:pPr marL="223520" marR="0" lvl="0" indent="-223520" algn="l" defTabSz="914126"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While a person's left-handedness might be a physical fact (or impairment), society turns that impairment into a disability with spiral notebooks, right-handed desks, can openers, scissors, and so on.</a:t>
            </a:r>
          </a:p>
          <a:p>
            <a:pPr marL="223520" marR="0" lvl="0" indent="-223520" algn="l" defTabSz="914126"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Providing lefty-friendly materials ensures access</a:t>
            </a:r>
            <a:endParaRPr lang="en-US" sz="2800" b="1" dirty="0">
              <a:solidFill>
                <a:srgbClr val="FFFFFF"/>
              </a:solidFill>
            </a:endParaRPr>
          </a:p>
          <a:p>
            <a:endParaRPr lang="en-US" b="1" dirty="0">
              <a:solidFill>
                <a:srgbClr val="FFFFFF"/>
              </a:solidFill>
            </a:endParaRPr>
          </a:p>
        </p:txBody>
      </p:sp>
    </p:spTree>
    <p:extLst>
      <p:ext uri="{BB962C8B-B14F-4D97-AF65-F5344CB8AC3E}">
        <p14:creationId xmlns:p14="http://schemas.microsoft.com/office/powerpoint/2010/main" val="275012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ctrTitle"/>
          </p:nvPr>
        </p:nvSpPr>
        <p:spPr>
          <a:xfrm>
            <a:off x="-420893" y="1668852"/>
            <a:ext cx="9144000" cy="2387600"/>
          </a:xfrm>
        </p:spPr>
        <p:txBody>
          <a:bodyPr anchor="ctr">
            <a:normAutofit/>
          </a:bodyPr>
          <a:lstStyle/>
          <a:p>
            <a:r>
              <a:rPr lang="en-US" b="1" dirty="0"/>
              <a:t>Ableism</a:t>
            </a:r>
            <a:br>
              <a:rPr lang="en-US" b="1" dirty="0"/>
            </a:br>
            <a:r>
              <a:rPr lang="en-US" sz="2800" b="1" dirty="0">
                <a:solidFill>
                  <a:srgbClr val="FFFFFF"/>
                </a:solidFill>
              </a:rPr>
              <a:t>What it is and how to address it</a:t>
            </a:r>
          </a:p>
        </p:txBody>
      </p:sp>
      <p:sp>
        <p:nvSpPr>
          <p:cNvPr id="3" name="Subtitle 2">
            <a:extLst>
              <a:ext uri="{FF2B5EF4-FFF2-40B4-BE49-F238E27FC236}">
                <a16:creationId xmlns:a16="http://schemas.microsoft.com/office/drawing/2014/main" id="{632D0F27-4A4E-DBEF-10B4-1DA1AA03176D}"/>
              </a:ext>
            </a:extLst>
          </p:cNvPr>
          <p:cNvSpPr>
            <a:spLocks noGrp="1"/>
          </p:cNvSpPr>
          <p:nvPr>
            <p:ph type="subTitle" idx="1"/>
          </p:nvPr>
        </p:nvSpPr>
        <p:spPr>
          <a:xfrm>
            <a:off x="1305339" y="1404568"/>
            <a:ext cx="9144000" cy="1655762"/>
          </a:xfrm>
        </p:spPr>
        <p:txBody>
          <a:bodyPr/>
          <a:lstStyle/>
          <a:p>
            <a:endParaRPr lang="en-US" dirty="0"/>
          </a:p>
        </p:txBody>
      </p:sp>
      <p:sp>
        <p:nvSpPr>
          <p:cNvPr id="4" name="Speech Bubble: Oval 3">
            <a:extLst>
              <a:ext uri="{FF2B5EF4-FFF2-40B4-BE49-F238E27FC236}">
                <a16:creationId xmlns:a16="http://schemas.microsoft.com/office/drawing/2014/main" id="{2AB5946A-160D-BE67-D0A8-FE1961285201}"/>
              </a:ext>
            </a:extLst>
          </p:cNvPr>
          <p:cNvSpPr/>
          <p:nvPr/>
        </p:nvSpPr>
        <p:spPr>
          <a:xfrm>
            <a:off x="7269369" y="874643"/>
            <a:ext cx="4428988" cy="4408545"/>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“Staying alive is a lot of work for a disabled person in an ableist society.” –Alice Wong, editor of Disability Visibility: First-Person Stories from the Twenty First Century</a:t>
            </a:r>
          </a:p>
        </p:txBody>
      </p:sp>
    </p:spTree>
    <p:extLst>
      <p:ext uri="{BB962C8B-B14F-4D97-AF65-F5344CB8AC3E}">
        <p14:creationId xmlns:p14="http://schemas.microsoft.com/office/powerpoint/2010/main" val="3495859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Ableism</a:t>
            </a:r>
            <a:endParaRPr lang="en-US" b="1" dirty="0"/>
          </a:p>
        </p:txBody>
      </p:sp>
      <p:sp>
        <p:nvSpPr>
          <p:cNvPr id="4" name="Content Placeholder 3">
            <a:extLst>
              <a:ext uri="{FF2B5EF4-FFF2-40B4-BE49-F238E27FC236}">
                <a16:creationId xmlns:a16="http://schemas.microsoft.com/office/drawing/2014/main" id="{135D1571-4CCD-B297-9065-68DD5BA92862}"/>
              </a:ext>
            </a:extLst>
          </p:cNvPr>
          <p:cNvSpPr>
            <a:spLocks noGrp="1"/>
          </p:cNvSpPr>
          <p:nvPr>
            <p:ph idx="1"/>
          </p:nvPr>
        </p:nvSpPr>
        <p:spPr/>
        <p:txBody>
          <a:bodyPr>
            <a:normAutofit lnSpcReduction="10000"/>
          </a:body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rPr>
              <a:t>Ableism</a:t>
            </a:r>
            <a:r>
              <a:rPr kumimoji="0" lang="en-US" sz="2800" b="1"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rPr>
              <a:t> refers to the ideological </a:t>
            </a:r>
            <a:r>
              <a:rPr kumimoji="0" lang="en-US" sz="2800" b="1" i="0" u="none" strike="noStrike" kern="1200" cap="none" spc="0" normalizeH="0" baseline="0" noProof="0" dirty="0" err="1">
                <a:ln>
                  <a:noFill/>
                </a:ln>
                <a:solidFill>
                  <a:srgbClr val="FFFFFF"/>
                </a:solidFill>
                <a:effectLst/>
                <a:uLnTx/>
                <a:uFillTx/>
                <a:latin typeface="Calibri" panose="020F0502020204030204"/>
                <a:ea typeface="+mn-lt"/>
                <a:cs typeface="Calibri" panose="020F0502020204030204"/>
              </a:rPr>
              <a:t>hypervaluation</a:t>
            </a:r>
            <a:r>
              <a:rPr kumimoji="0" lang="en-US" sz="2800" b="1"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rPr>
              <a:t> of ableness and the ways in which such norms of abled and disabled identity are given force in law, social policy, and cultural values. </a:t>
            </a:r>
            <a:endPar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endParaRPr>
          </a:p>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rPr>
              <a:t>Such norms shape and are shaped by claims about the impaired, non-abled body’s legitimacy or fraudulency (for instance, in claiming social benefits), legal protections, and social status.</a:t>
            </a:r>
            <a:endPar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endParaRPr>
          </a:p>
          <a:p>
            <a:pPr marL="0" marR="0" lvl="0" indent="0" algn="l" defTabSz="914126"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rPr>
              <a:t>--Fiona Kumari Campbell, "Ability," from </a:t>
            </a:r>
            <a:r>
              <a:rPr kumimoji="0" lang="en-US" sz="2800" b="1" i="1" u="sng" strike="noStrike" kern="1200" cap="none" spc="0" normalizeH="0" baseline="0" noProof="0" dirty="0">
                <a:ln>
                  <a:noFill/>
                </a:ln>
                <a:solidFill>
                  <a:srgbClr val="FFFFFF"/>
                </a:solidFill>
                <a:effectLst/>
                <a:uLnTx/>
                <a:uFillTx/>
                <a:latin typeface="Calibri" panose="020F0502020204030204"/>
                <a:ea typeface="+mn-lt"/>
                <a:cs typeface="Calibri" panose="020F0502020204030204"/>
                <a:hlinkClick r:id="rId3">
                  <a:extLst>
                    <a:ext uri="{A12FA001-AC4F-418D-AE19-62706E023703}">
                      <ahyp:hlinkClr xmlns:ahyp="http://schemas.microsoft.com/office/drawing/2018/hyperlinkcolor" val="tx"/>
                    </a:ext>
                  </a:extLst>
                </a:hlinkClick>
              </a:rPr>
              <a:t>Keywords for Disability Studies</a:t>
            </a:r>
            <a:endPar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endParaRPr>
          </a:p>
          <a:p>
            <a:endParaRPr lang="en-US" b="1" dirty="0">
              <a:solidFill>
                <a:srgbClr val="FFFFFF"/>
              </a:solidFill>
            </a:endParaRPr>
          </a:p>
        </p:txBody>
      </p:sp>
    </p:spTree>
    <p:extLst>
      <p:ext uri="{BB962C8B-B14F-4D97-AF65-F5344CB8AC3E}">
        <p14:creationId xmlns:p14="http://schemas.microsoft.com/office/powerpoint/2010/main" val="2139367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a:xfrm>
            <a:off x="278296" y="86830"/>
            <a:ext cx="11075504" cy="907084"/>
          </a:xfrm>
        </p:spPr>
        <p:txBody>
          <a:bodyPr anchor="ctr">
            <a:normAutofit/>
          </a:bodyPr>
          <a:lstStyle/>
          <a:p>
            <a:r>
              <a:rPr lang="en-US" b="1" dirty="0">
                <a:latin typeface="Franklin Gothic Book" panose="020B0503020102020204" pitchFamily="34" charset="0"/>
                <a:cs typeface="Calibri" panose="020F0502020204030204" pitchFamily="34" charset="0"/>
              </a:rPr>
              <a:t>Ableism II</a:t>
            </a:r>
            <a:endParaRPr lang="en-US" b="1" dirty="0"/>
          </a:p>
        </p:txBody>
      </p:sp>
      <p:sp>
        <p:nvSpPr>
          <p:cNvPr id="2" name="Content Placeholder 1">
            <a:extLst>
              <a:ext uri="{FF2B5EF4-FFF2-40B4-BE49-F238E27FC236}">
                <a16:creationId xmlns:a16="http://schemas.microsoft.com/office/drawing/2014/main" id="{08C8BDD2-30FD-A146-3A48-B8AA7669FC6D}"/>
              </a:ext>
            </a:extLst>
          </p:cNvPr>
          <p:cNvSpPr>
            <a:spLocks noGrp="1"/>
          </p:cNvSpPr>
          <p:nvPr>
            <p:ph sz="half" idx="1"/>
          </p:nvPr>
        </p:nvSpPr>
        <p:spPr>
          <a:xfrm>
            <a:off x="278296" y="993914"/>
            <a:ext cx="5741504" cy="5292380"/>
          </a:xfrm>
        </p:spPr>
        <p:txBody>
          <a:bodyPr>
            <a:normAutofit fontScale="85000" lnSpcReduction="20000"/>
          </a:bodyPr>
          <a:lstStyle/>
          <a:p>
            <a:pPr marL="0" indent="0">
              <a:buNone/>
            </a:pPr>
            <a:r>
              <a:rPr lang="en-US" b="1" dirty="0">
                <a:latin typeface="Calibri" panose="020F0502020204030204" pitchFamily="34" charset="0"/>
                <a:cs typeface="Calibri" panose="020F0502020204030204" pitchFamily="34" charset="0"/>
              </a:rPr>
              <a:t>“Ableism is attitudes, actions, and circumstances that devalue people because they are disabled or perceived as having a disability.</a:t>
            </a:r>
          </a:p>
          <a:p>
            <a:pPr marL="0" indent="0">
              <a:buNone/>
            </a:pPr>
            <a:r>
              <a:rPr lang="en-US" b="1" dirty="0">
                <a:latin typeface="Calibri" panose="020F0502020204030204" pitchFamily="34" charset="0"/>
                <a:cs typeface="Calibri" panose="020F0502020204030204" pitchFamily="34" charset="0"/>
              </a:rPr>
              <a:t>To most of society, ableist beliefs and behavior don’t raise any red flags because they’re woven into the fabric of every life, simply accepted as the norm. </a:t>
            </a:r>
          </a:p>
          <a:p>
            <a:pPr marL="0" indent="0">
              <a:buNone/>
            </a:pPr>
            <a:endParaRPr lang="en-US" b="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For disabled people, though, ableism is always there—a part of our lives that never disappears, manifesting in endless forms ranging from broad, system discrimination to individual responses. “</a:t>
            </a:r>
          </a:p>
          <a:p>
            <a:pPr marL="0" indent="0">
              <a:buNone/>
            </a:pPr>
            <a:endParaRPr lang="en-US" b="1" dirty="0">
              <a:latin typeface="Calibri" panose="020F0502020204030204" pitchFamily="34" charset="0"/>
              <a:cs typeface="Calibri" panose="020F0502020204030204" pitchFamily="34" charset="0"/>
            </a:endParaRPr>
          </a:p>
          <a:p>
            <a:pPr marL="0" indent="0">
              <a:buNone/>
            </a:pPr>
            <a:r>
              <a:rPr lang="en-US" sz="1900" b="1" dirty="0">
                <a:latin typeface="Calibri" panose="020F0502020204030204" pitchFamily="34" charset="0"/>
                <a:cs typeface="Calibri" panose="020F0502020204030204" pitchFamily="34" charset="0"/>
              </a:rPr>
              <a:t>—Emily </a:t>
            </a:r>
            <a:r>
              <a:rPr lang="en-US" sz="1900" b="1" dirty="0" err="1">
                <a:latin typeface="Calibri" panose="020F0502020204030204" pitchFamily="34" charset="0"/>
                <a:cs typeface="Calibri" panose="020F0502020204030204" pitchFamily="34" charset="0"/>
              </a:rPr>
              <a:t>Ladau</a:t>
            </a:r>
            <a:r>
              <a:rPr lang="en-US" sz="1900" b="1" i="1" dirty="0">
                <a:latin typeface="Calibri" panose="020F0502020204030204" pitchFamily="34" charset="0"/>
                <a:cs typeface="Calibri" panose="020F0502020204030204" pitchFamily="34" charset="0"/>
              </a:rPr>
              <a:t>, Demystifying Disability: What to Know, What to Say, and How to be an Ally</a:t>
            </a:r>
          </a:p>
          <a:p>
            <a:endParaRPr lang="en-US" b="1" dirty="0"/>
          </a:p>
        </p:txBody>
      </p:sp>
      <p:sp>
        <p:nvSpPr>
          <p:cNvPr id="4" name="Content Placeholder 3">
            <a:extLst>
              <a:ext uri="{FF2B5EF4-FFF2-40B4-BE49-F238E27FC236}">
                <a16:creationId xmlns:a16="http://schemas.microsoft.com/office/drawing/2014/main" id="{D4EA4DB6-5697-5179-CF89-60BAC098CB68}"/>
              </a:ext>
            </a:extLst>
          </p:cNvPr>
          <p:cNvSpPr>
            <a:spLocks noGrp="1"/>
          </p:cNvSpPr>
          <p:nvPr>
            <p:ph sz="half" idx="2"/>
          </p:nvPr>
        </p:nvSpPr>
        <p:spPr/>
        <p:txBody>
          <a:bodyPr>
            <a:normAutofit fontScale="85000" lnSpcReduction="20000"/>
          </a:bodyPr>
          <a:lstStyle/>
          <a:p>
            <a:endParaRPr lang="en-US" dirty="0"/>
          </a:p>
        </p:txBody>
      </p:sp>
      <p:pic>
        <p:nvPicPr>
          <p:cNvPr id="5" name="Picture 4" descr="Cover of the book Demystifying Disability with the author, Emily Ladau in the picture. ">
            <a:extLst>
              <a:ext uri="{FF2B5EF4-FFF2-40B4-BE49-F238E27FC236}">
                <a16:creationId xmlns:a16="http://schemas.microsoft.com/office/drawing/2014/main" id="{DB983806-F9E1-3EB1-2ED5-9A2F426BE052}"/>
              </a:ext>
            </a:extLst>
          </p:cNvPr>
          <p:cNvPicPr>
            <a:picLocks noChangeAspect="1"/>
          </p:cNvPicPr>
          <p:nvPr/>
        </p:nvPicPr>
        <p:blipFill>
          <a:blip r:embed="rId3"/>
          <a:stretch>
            <a:fillRect/>
          </a:stretch>
        </p:blipFill>
        <p:spPr>
          <a:xfrm>
            <a:off x="6072222" y="993914"/>
            <a:ext cx="6202971" cy="4729024"/>
          </a:xfrm>
          <a:prstGeom prst="rect">
            <a:avLst/>
          </a:prstGeom>
        </p:spPr>
      </p:pic>
    </p:spTree>
    <p:extLst>
      <p:ext uri="{BB962C8B-B14F-4D97-AF65-F5344CB8AC3E}">
        <p14:creationId xmlns:p14="http://schemas.microsoft.com/office/powerpoint/2010/main" val="4217122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Ableism III</a:t>
            </a:r>
            <a:endParaRPr lang="en-US" b="1" dirty="0"/>
          </a:p>
        </p:txBody>
      </p:sp>
      <p:sp>
        <p:nvSpPr>
          <p:cNvPr id="3" name="Content Placeholder 2">
            <a:extLst>
              <a:ext uri="{FF2B5EF4-FFF2-40B4-BE49-F238E27FC236}">
                <a16:creationId xmlns:a16="http://schemas.microsoft.com/office/drawing/2014/main" id="{0C9FEC16-A526-B806-8C3B-B06D20F5A9D9}"/>
              </a:ext>
            </a:extLst>
          </p:cNvPr>
          <p:cNvSpPr>
            <a:spLocks noGrp="1"/>
          </p:cNvSpPr>
          <p:nvPr>
            <p:ph idx="1"/>
          </p:nvPr>
        </p:nvSpPr>
        <p:spPr/>
        <p:txBody>
          <a:bodyPr/>
          <a:lstStyle/>
          <a:p>
            <a:pPr marL="0" indent="0">
              <a:buNone/>
            </a:pPr>
            <a:r>
              <a:rPr lang="en-US" b="1" dirty="0">
                <a:latin typeface="Calibri" panose="020F0502020204030204" pitchFamily="34" charset="0"/>
                <a:cs typeface="Calibri" panose="020F0502020204030204" pitchFamily="34" charset="0"/>
              </a:rPr>
              <a:t>It is the favoring of able neurotypical people and the exclusion and devaluation of people who are disabled and neurodivergent.</a:t>
            </a:r>
            <a:endParaRPr lang="en-US" b="1" i="1" dirty="0">
              <a:latin typeface="Calibri" panose="020F0502020204030204" pitchFamily="34" charset="0"/>
              <a:cs typeface="Calibri" panose="020F0502020204030204" pitchFamily="34" charset="0"/>
            </a:endParaRPr>
          </a:p>
          <a:p>
            <a:pPr marL="0" indent="0">
              <a:buNone/>
            </a:pPr>
            <a:endParaRPr lang="en-US" sz="2750" b="1" dirty="0">
              <a:latin typeface="Calibri" panose="020F0502020204030204" pitchFamily="34" charset="0"/>
              <a:ea typeface="+mn-lt"/>
              <a:cs typeface="Calibri" panose="020F0502020204030204" pitchFamily="34" charset="0"/>
            </a:endParaRPr>
          </a:p>
          <a:p>
            <a:pPr marL="0" indent="0">
              <a:buNone/>
            </a:pPr>
            <a:r>
              <a:rPr lang="en-US" b="1" dirty="0">
                <a:latin typeface="Calibri" panose="020F0502020204030204" pitchFamily="34" charset="0"/>
                <a:ea typeface="+mn-lt"/>
                <a:cs typeface="Calibri" panose="020F0502020204030204" pitchFamily="34" charset="0"/>
              </a:rPr>
              <a:t>Ableism may not be intentional (in the same way that racism or sexism may not be intentional), but that doesn't mean it's not harmful.</a:t>
            </a:r>
          </a:p>
          <a:p>
            <a:pPr marL="0" indent="0">
              <a:buNone/>
            </a:pPr>
            <a:endParaRPr lang="en-US" sz="1400" b="1" dirty="0">
              <a:latin typeface="Calibri" panose="020F0502020204030204" pitchFamily="34" charset="0"/>
              <a:cs typeface="Calibri" panose="020F0502020204030204" pitchFamily="34" charset="0"/>
            </a:endParaRPr>
          </a:p>
          <a:p>
            <a:pPr marL="0" indent="0">
              <a:buNone/>
            </a:pPr>
            <a:endParaRPr lang="en-US" sz="1400" b="1" dirty="0">
              <a:latin typeface="Calibri" panose="020F0502020204030204" pitchFamily="34" charset="0"/>
              <a:cs typeface="Calibri" panose="020F0502020204030204" pitchFamily="34" charset="0"/>
            </a:endParaRPr>
          </a:p>
          <a:p>
            <a:pPr marL="0" indent="0">
              <a:buNone/>
            </a:pPr>
            <a:r>
              <a:rPr lang="en-US" sz="1400" b="1" dirty="0">
                <a:latin typeface="Calibri" panose="020F0502020204030204" pitchFamily="34" charset="0"/>
                <a:cs typeface="Calibri" panose="020F0502020204030204" pitchFamily="34" charset="0"/>
              </a:rPr>
              <a:t>Ellen Fraser-Barbour, </a:t>
            </a:r>
            <a:r>
              <a:rPr lang="en-US" sz="1400" b="1" dirty="0">
                <a:solidFill>
                  <a:schemeClr val="tx2">
                    <a:lumMod val="60000"/>
                    <a:lumOff val="4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"We Need to Talk about Ableism"</a:t>
            </a:r>
            <a:endParaRPr lang="en-US" sz="1400" b="1" dirty="0">
              <a:solidFill>
                <a:schemeClr val="tx2">
                  <a:lumMod val="60000"/>
                  <a:lumOff val="40000"/>
                </a:schemeClr>
              </a:solidFill>
              <a:latin typeface="Calibri" panose="020F0502020204030204" pitchFamily="34" charset="0"/>
              <a:cs typeface="Calibri" panose="020F0502020204030204" pitchFamily="34" charset="0"/>
            </a:endParaRPr>
          </a:p>
          <a:p>
            <a:endParaRPr lang="en-US" b="1" dirty="0"/>
          </a:p>
        </p:txBody>
      </p:sp>
    </p:spTree>
    <p:extLst>
      <p:ext uri="{BB962C8B-B14F-4D97-AF65-F5344CB8AC3E}">
        <p14:creationId xmlns:p14="http://schemas.microsoft.com/office/powerpoint/2010/main" val="2006337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a:xfrm>
            <a:off x="387626" y="0"/>
            <a:ext cx="10966174" cy="777875"/>
          </a:xfrm>
        </p:spPr>
        <p:txBody>
          <a:bodyPr anchor="ctr">
            <a:normAutofit/>
          </a:bodyPr>
          <a:lstStyle/>
          <a:p>
            <a:r>
              <a:rPr lang="en-US" b="1" dirty="0">
                <a:latin typeface="Franklin Gothic Book" panose="020B0503020102020204" pitchFamily="34" charset="0"/>
                <a:cs typeface="Calibri" panose="020F0502020204030204" pitchFamily="34" charset="0"/>
              </a:rPr>
              <a:t>Ableism III</a:t>
            </a:r>
            <a:endParaRPr lang="en-US" b="1" dirty="0"/>
          </a:p>
        </p:txBody>
      </p:sp>
      <p:sp>
        <p:nvSpPr>
          <p:cNvPr id="3" name="Content Placeholder 2">
            <a:extLst>
              <a:ext uri="{FF2B5EF4-FFF2-40B4-BE49-F238E27FC236}">
                <a16:creationId xmlns:a16="http://schemas.microsoft.com/office/drawing/2014/main" id="{0C9FEC16-A526-B806-8C3B-B06D20F5A9D9}"/>
              </a:ext>
            </a:extLst>
          </p:cNvPr>
          <p:cNvSpPr>
            <a:spLocks noGrp="1"/>
          </p:cNvSpPr>
          <p:nvPr>
            <p:ph idx="1"/>
          </p:nvPr>
        </p:nvSpPr>
        <p:spPr>
          <a:xfrm>
            <a:off x="387626" y="894521"/>
            <a:ext cx="11380304" cy="5481224"/>
          </a:xfrm>
        </p:spPr>
        <p:txBody>
          <a:bodyPr>
            <a:normAutofit fontScale="77500" lnSpcReduction="20000"/>
          </a:bodyPr>
          <a:lstStyle/>
          <a:p>
            <a:r>
              <a:rPr lang="en-US" sz="2800" b="1" dirty="0">
                <a:latin typeface="Calibri" panose="020F0502020204030204" pitchFamily="34" charset="0"/>
                <a:cs typeface="Calibri" panose="020F0502020204030204" pitchFamily="34" charset="0"/>
              </a:rPr>
              <a:t>In two-thirds of the US there are statutes in place that allow courts to deem a parent unfit on the basis of disability, which means their parental rights are terminated. </a:t>
            </a:r>
          </a:p>
          <a:p>
            <a:r>
              <a:rPr lang="en-US" sz="2800" b="1" dirty="0">
                <a:latin typeface="Calibri" panose="020F0502020204030204" pitchFamily="34" charset="0"/>
                <a:cs typeface="Calibri" panose="020F0502020204030204" pitchFamily="34" charset="0"/>
              </a:rPr>
              <a:t>Rideshare drivers regularly refuse rides to people who use mobility equipment or have a service animal. </a:t>
            </a:r>
          </a:p>
          <a:p>
            <a:r>
              <a:rPr lang="en-US" sz="2800" b="1" dirty="0">
                <a:latin typeface="Calibri" panose="020F0502020204030204" pitchFamily="34" charset="0"/>
                <a:cs typeface="Calibri" panose="020F0502020204030204" pitchFamily="34" charset="0"/>
              </a:rPr>
              <a:t>Because children with Autism are largely expected to adhere to arbitrary ideas of what’s “normal”, they are often subjected to potentially harmful behavior therapy to either reinforce or quell certain behaviors. </a:t>
            </a:r>
          </a:p>
          <a:p>
            <a:r>
              <a:rPr lang="en-US" sz="2800" b="1" dirty="0">
                <a:latin typeface="Calibri" panose="020F0502020204030204" pitchFamily="34" charset="0"/>
                <a:cs typeface="Calibri" panose="020F0502020204030204" pitchFamily="34" charset="0"/>
              </a:rPr>
              <a:t>Disabled people are frequently excluded from participating in large group meetings and events because of  alack of accessibility supports such as interpreters, live captioning, and Braille, large-print or digitized materials.</a:t>
            </a:r>
          </a:p>
          <a:p>
            <a:r>
              <a:rPr lang="en-US" sz="2800" b="1" dirty="0">
                <a:latin typeface="Calibri" panose="020F0502020204030204" pitchFamily="34" charset="0"/>
                <a:cs typeface="Calibri" panose="020F0502020204030204" pitchFamily="34" charset="0"/>
              </a:rPr>
              <a:t>The median income from Americans with disabilities is less than 70 percent of the median earnings of those without disabilities. </a:t>
            </a:r>
          </a:p>
          <a:p>
            <a:r>
              <a:rPr lang="en-US" sz="2800" b="1" dirty="0">
                <a:latin typeface="Calibri" panose="020F0502020204030204" pitchFamily="34" charset="0"/>
                <a:cs typeface="Calibri" panose="020F0502020204030204" pitchFamily="34" charset="0"/>
              </a:rPr>
              <a:t>During the COVID-19 pandemic, many states and countries issued guidelines explicitly calling for disabilities to be taken into account as a reason to not provide life saving health care to sick people. </a:t>
            </a:r>
          </a:p>
          <a:p>
            <a:pPr marL="0" indent="0">
              <a:buNone/>
            </a:pPr>
            <a:r>
              <a:rPr lang="en-US" sz="1800" b="1" dirty="0">
                <a:latin typeface="Calibri" panose="020F0502020204030204" pitchFamily="34" charset="0"/>
                <a:cs typeface="Calibri" panose="020F0502020204030204" pitchFamily="34" charset="0"/>
              </a:rPr>
              <a:t>—Emily </a:t>
            </a:r>
            <a:r>
              <a:rPr lang="en-US" sz="1800" b="1" dirty="0" err="1">
                <a:latin typeface="Calibri" panose="020F0502020204030204" pitchFamily="34" charset="0"/>
                <a:cs typeface="Calibri" panose="020F0502020204030204" pitchFamily="34" charset="0"/>
              </a:rPr>
              <a:t>Ladau</a:t>
            </a:r>
            <a:r>
              <a:rPr lang="en-US" sz="1800" b="1" dirty="0">
                <a:latin typeface="Calibri" panose="020F0502020204030204" pitchFamily="34" charset="0"/>
                <a:cs typeface="Calibri" panose="020F0502020204030204" pitchFamily="34" charset="0"/>
              </a:rPr>
              <a:t>, </a:t>
            </a:r>
            <a:r>
              <a:rPr lang="en-US" sz="1800" b="1" i="1" dirty="0">
                <a:latin typeface="Calibri" panose="020F0502020204030204" pitchFamily="34" charset="0"/>
                <a:cs typeface="Calibri" panose="020F0502020204030204" pitchFamily="34" charset="0"/>
              </a:rPr>
              <a:t>Demystifying Disability: What to Know, What to Say, and How to be an Ally</a:t>
            </a:r>
          </a:p>
          <a:p>
            <a:endParaRPr lang="en-US" dirty="0"/>
          </a:p>
        </p:txBody>
      </p:sp>
    </p:spTree>
    <p:extLst>
      <p:ext uri="{BB962C8B-B14F-4D97-AF65-F5344CB8AC3E}">
        <p14:creationId xmlns:p14="http://schemas.microsoft.com/office/powerpoint/2010/main" val="2723683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sz="3600" b="1" dirty="0">
                <a:latin typeface="Franklin Gothic Book" panose="020B0503020102020204" pitchFamily="34" charset="0"/>
                <a:cs typeface="Calibri" panose="020F0502020204030204" pitchFamily="34" charset="0"/>
              </a:rPr>
              <a:t>Disability Etiquette</a:t>
            </a:r>
            <a:endParaRPr lang="en-US" sz="3600" b="1" dirty="0"/>
          </a:p>
        </p:txBody>
      </p:sp>
      <p:sp>
        <p:nvSpPr>
          <p:cNvPr id="2" name="Picture Placeholder 1">
            <a:extLst>
              <a:ext uri="{FF2B5EF4-FFF2-40B4-BE49-F238E27FC236}">
                <a16:creationId xmlns:a16="http://schemas.microsoft.com/office/drawing/2014/main" id="{ABDBE137-48FF-AED9-3E75-83CC34FB7A86}"/>
              </a:ext>
            </a:extLst>
          </p:cNvPr>
          <p:cNvSpPr>
            <a:spLocks noGrp="1"/>
          </p:cNvSpPr>
          <p:nvPr>
            <p:ph type="pic" idx="1"/>
          </p:nvPr>
        </p:nvSpPr>
        <p:spPr/>
      </p:sp>
      <p:sp>
        <p:nvSpPr>
          <p:cNvPr id="4" name="Text Placeholder 3">
            <a:extLst>
              <a:ext uri="{FF2B5EF4-FFF2-40B4-BE49-F238E27FC236}">
                <a16:creationId xmlns:a16="http://schemas.microsoft.com/office/drawing/2014/main" id="{F036B15D-1C34-740D-E9F0-76E44CC65FC7}"/>
              </a:ext>
            </a:extLst>
          </p:cNvPr>
          <p:cNvSpPr>
            <a:spLocks noGrp="1"/>
          </p:cNvSpPr>
          <p:nvPr>
            <p:ph type="body" sz="half" idx="2"/>
          </p:nvPr>
        </p:nvSpPr>
        <p:spPr>
          <a:xfrm>
            <a:off x="839788" y="1944414"/>
            <a:ext cx="3932237" cy="3924574"/>
          </a:xfrm>
        </p:spPr>
        <p:txBody>
          <a:bodyPr>
            <a:normAutofit/>
          </a:bodyPr>
          <a:lstStyle/>
          <a:p>
            <a:r>
              <a:rPr lang="en-US" sz="2800" dirty="0">
                <a:solidFill>
                  <a:srgbClr val="FFFFFF"/>
                </a:solidFill>
              </a:rPr>
              <a:t>Best practices</a:t>
            </a:r>
          </a:p>
        </p:txBody>
      </p:sp>
      <p:sp>
        <p:nvSpPr>
          <p:cNvPr id="5" name="Speech Bubble: Rectangle 4">
            <a:extLst>
              <a:ext uri="{FF2B5EF4-FFF2-40B4-BE49-F238E27FC236}">
                <a16:creationId xmlns:a16="http://schemas.microsoft.com/office/drawing/2014/main" id="{E50802AD-BF9D-3510-3672-2AA062F2294B}"/>
              </a:ext>
            </a:extLst>
          </p:cNvPr>
          <p:cNvSpPr/>
          <p:nvPr/>
        </p:nvSpPr>
        <p:spPr>
          <a:xfrm>
            <a:off x="4772025" y="457200"/>
            <a:ext cx="6862900" cy="4983419"/>
          </a:xfrm>
          <a:prstGeom prst="wedge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Overthinking is one enemy of disability etiquette, but so is making assumptions about what a person wants and needs. Of course disabled people want to be treated like everyone else, but when we say that, we don’t mean “treat every person exactly the same.” We mean “recognize our humanity and meet us where we’re at.”</a:t>
            </a: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--Kyle </a:t>
            </a:r>
            <a:r>
              <a:rPr lang="en-US" dirty="0" err="1">
                <a:latin typeface="Calibri" panose="020F0502020204030204" pitchFamily="34" charset="0"/>
                <a:cs typeface="Calibri" panose="020F0502020204030204" pitchFamily="34" charset="0"/>
              </a:rPr>
              <a:t>Khachadurian</a:t>
            </a:r>
            <a:r>
              <a:rPr lang="en-US" dirty="0">
                <a:latin typeface="Calibri" panose="020F0502020204030204" pitchFamily="34" charset="0"/>
                <a:cs typeface="Calibri" panose="020F0502020204030204" pitchFamily="34" charset="0"/>
              </a:rPr>
              <a:t>, cohost, </a:t>
            </a:r>
            <a:r>
              <a:rPr lang="en-US" i="1" dirty="0">
                <a:latin typeface="Calibri" panose="020F0502020204030204" pitchFamily="34" charset="0"/>
                <a:cs typeface="Calibri" panose="020F0502020204030204" pitchFamily="34" charset="0"/>
              </a:rPr>
              <a:t>The Accessible Stall</a:t>
            </a:r>
            <a:r>
              <a:rPr lang="en-US" dirty="0">
                <a:latin typeface="Calibri" panose="020F0502020204030204" pitchFamily="34" charset="0"/>
                <a:cs typeface="Calibri" panose="020F0502020204030204" pitchFamily="34" charset="0"/>
              </a:rPr>
              <a:t> podcast</a:t>
            </a:r>
          </a:p>
        </p:txBody>
      </p:sp>
    </p:spTree>
    <p:extLst>
      <p:ext uri="{BB962C8B-B14F-4D97-AF65-F5344CB8AC3E}">
        <p14:creationId xmlns:p14="http://schemas.microsoft.com/office/powerpoint/2010/main" val="1830206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Etiquette</a:t>
            </a:r>
            <a:endParaRPr lang="en-US" b="1" dirty="0"/>
          </a:p>
        </p:txBody>
      </p:sp>
      <p:sp>
        <p:nvSpPr>
          <p:cNvPr id="3" name="Content Placeholder 2">
            <a:extLst>
              <a:ext uri="{FF2B5EF4-FFF2-40B4-BE49-F238E27FC236}">
                <a16:creationId xmlns:a16="http://schemas.microsoft.com/office/drawing/2014/main" id="{0C9FEC16-A526-B806-8C3B-B06D20F5A9D9}"/>
              </a:ext>
            </a:extLst>
          </p:cNvPr>
          <p:cNvSpPr>
            <a:spLocks noGrp="1"/>
          </p:cNvSpPr>
          <p:nvPr>
            <p:ph idx="1"/>
          </p:nvPr>
        </p:nvSpPr>
        <p:spPr>
          <a:xfrm>
            <a:off x="838200" y="1606965"/>
            <a:ext cx="10515600" cy="4351338"/>
          </a:xfrm>
        </p:spPr>
        <p:txBody>
          <a:bodyPr>
            <a:normAutofit fontScale="92500" lnSpcReduction="20000"/>
          </a:bodyPr>
          <a:lstStyle/>
          <a:p>
            <a:pPr marL="223520" indent="-223520"/>
            <a:r>
              <a:rPr lang="en-US" sz="2800" b="1" dirty="0">
                <a:latin typeface="Calibri" panose="020F0502020204030204" pitchFamily="34" charset="0"/>
                <a:cs typeface="Calibri" panose="020F0502020204030204" pitchFamily="34" charset="0"/>
              </a:rPr>
              <a:t>Remember that disability doesn’t define a person; it is only part of their story.</a:t>
            </a:r>
          </a:p>
          <a:p>
            <a:pPr marL="223520" indent="-223520"/>
            <a:r>
              <a:rPr lang="en-US" sz="2800" b="1" dirty="0">
                <a:latin typeface="Calibri" panose="020F0502020204030204" pitchFamily="34" charset="0"/>
                <a:cs typeface="Calibri" panose="020F0502020204030204" pitchFamily="34" charset="0"/>
              </a:rPr>
              <a:t>Don’t assume someone’s disability status. </a:t>
            </a:r>
          </a:p>
          <a:p>
            <a:pPr marL="223520" indent="-223520"/>
            <a:r>
              <a:rPr lang="en-US" sz="2800" b="1" dirty="0">
                <a:latin typeface="Calibri" panose="020F0502020204030204" pitchFamily="34" charset="0"/>
                <a:ea typeface="+mn-lt"/>
                <a:cs typeface="Calibri" panose="020F0502020204030204" pitchFamily="34" charset="0"/>
              </a:rPr>
              <a:t>Person-first language is best practice: "person who has a disability" not "disabled person."</a:t>
            </a:r>
            <a:endParaRPr lang="en-US" sz="2800" b="1" dirty="0">
              <a:latin typeface="Calibri" panose="020F0502020204030204" pitchFamily="34" charset="0"/>
              <a:ea typeface="Calibri" panose="020F0502020204030204"/>
              <a:cs typeface="Calibri" panose="020F0502020204030204" pitchFamily="34" charset="0"/>
            </a:endParaRPr>
          </a:p>
          <a:p>
            <a:pPr marL="223520" indent="-223520"/>
            <a:r>
              <a:rPr lang="en-US" sz="2800" b="1" dirty="0">
                <a:latin typeface="Calibri" panose="020F0502020204030204" pitchFamily="34" charset="0"/>
                <a:ea typeface="+mn-lt"/>
                <a:cs typeface="Calibri" panose="020F0502020204030204" pitchFamily="34" charset="0"/>
              </a:rPr>
              <a:t>Use bias-free language: "wheelchair user" not "wheelchair bound" or "person confined to a wheelchair." Never suggest that a person with a disability "suffers from" or "is a victim of" their condition. </a:t>
            </a:r>
            <a:endParaRPr lang="en-US" sz="2800" b="1" dirty="0">
              <a:latin typeface="Calibri" panose="020F0502020204030204" pitchFamily="34" charset="0"/>
              <a:ea typeface="Calibri"/>
              <a:cs typeface="Calibri" panose="020F0502020204030204" pitchFamily="34" charset="0"/>
            </a:endParaRPr>
          </a:p>
          <a:p>
            <a:pPr marL="223520" indent="-223520"/>
            <a:r>
              <a:rPr lang="en-US" sz="2800" b="1" dirty="0">
                <a:latin typeface="Calibri" panose="020F0502020204030204" pitchFamily="34" charset="0"/>
                <a:ea typeface="Calibri"/>
                <a:cs typeface="Calibri" panose="020F0502020204030204" pitchFamily="34" charset="0"/>
              </a:rPr>
              <a:t>Presume competence. Don’t talk down to disabled people. (infantilization-treating people as though they’re significantly below their actual age)</a:t>
            </a:r>
            <a:endParaRPr lang="en-US" sz="2800" b="1" dirty="0">
              <a:latin typeface="Calibri" panose="020F0502020204030204" pitchFamily="34" charset="0"/>
              <a:cs typeface="Calibri" panose="020F0502020204030204" pitchFamily="34" charset="0"/>
            </a:endParaRPr>
          </a:p>
          <a:p>
            <a:endParaRPr lang="en-US" b="1" dirty="0"/>
          </a:p>
        </p:txBody>
      </p:sp>
    </p:spTree>
    <p:extLst>
      <p:ext uri="{BB962C8B-B14F-4D97-AF65-F5344CB8AC3E}">
        <p14:creationId xmlns:p14="http://schemas.microsoft.com/office/powerpoint/2010/main" val="1927539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Etiquette II</a:t>
            </a:r>
            <a:endParaRPr lang="en-US" b="1" dirty="0"/>
          </a:p>
        </p:txBody>
      </p:sp>
      <p:sp>
        <p:nvSpPr>
          <p:cNvPr id="3" name="Content Placeholder 2">
            <a:extLst>
              <a:ext uri="{FF2B5EF4-FFF2-40B4-BE49-F238E27FC236}">
                <a16:creationId xmlns:a16="http://schemas.microsoft.com/office/drawing/2014/main" id="{0C9FEC16-A526-B806-8C3B-B06D20F5A9D9}"/>
              </a:ext>
            </a:extLst>
          </p:cNvPr>
          <p:cNvSpPr>
            <a:spLocks noGrp="1"/>
          </p:cNvSpPr>
          <p:nvPr>
            <p:ph idx="1"/>
          </p:nvPr>
        </p:nvSpPr>
        <p:spPr>
          <a:xfrm>
            <a:off x="838200" y="1606965"/>
            <a:ext cx="10515600" cy="4351338"/>
          </a:xfrm>
        </p:spPr>
        <p:txBody>
          <a:bodyPr>
            <a:normAutofit fontScale="85000" lnSpcReduction="20000"/>
          </a:bodyPr>
          <a:lstStyle/>
          <a:p>
            <a:pPr marL="223520" indent="-223520"/>
            <a:r>
              <a:rPr lang="en-US" sz="2800" b="1" dirty="0">
                <a:latin typeface="Arial" panose="020B0604020202020204" pitchFamily="34" charset="0"/>
                <a:cs typeface="Arial" panose="020B0604020202020204" pitchFamily="34" charset="0"/>
              </a:rPr>
              <a:t>Don’t be afraid to use common phrases that are part of the vernacular (e.g.: "see you soon" or "I should be running along").</a:t>
            </a:r>
          </a:p>
          <a:p>
            <a:pPr marL="223520" indent="-223520"/>
            <a:endParaRPr lang="en-US" sz="2800" b="1" dirty="0">
              <a:latin typeface="Arial" panose="020B0604020202020204" pitchFamily="34" charset="0"/>
              <a:cs typeface="Arial" panose="020B0604020202020204" pitchFamily="34" charset="0"/>
            </a:endParaRPr>
          </a:p>
          <a:p>
            <a:pPr marL="223520" indent="-223520"/>
            <a:r>
              <a:rPr lang="en-US" sz="2800" b="1" dirty="0">
                <a:latin typeface="Arial" panose="020B0604020202020204" pitchFamily="34" charset="0"/>
                <a:ea typeface="+mn-lt"/>
                <a:cs typeface="Arial" panose="020B0604020202020204" pitchFamily="34" charset="0"/>
              </a:rPr>
              <a:t>Speak directly to a person with a disability, not to their aid or assistant.</a:t>
            </a:r>
          </a:p>
          <a:p>
            <a:pPr marL="223520" indent="-223520"/>
            <a:endParaRPr lang="en-US" sz="2800" b="1" dirty="0">
              <a:latin typeface="Arial" panose="020B0604020202020204" pitchFamily="34" charset="0"/>
              <a:ea typeface="+mn-lt"/>
              <a:cs typeface="Arial" panose="020B0604020202020204" pitchFamily="34" charset="0"/>
            </a:endParaRPr>
          </a:p>
          <a:p>
            <a:pPr marL="223520" indent="-223520"/>
            <a:r>
              <a:rPr lang="en-US" sz="2800" b="1" dirty="0">
                <a:latin typeface="Arial" panose="020B0604020202020204" pitchFamily="34" charset="0"/>
                <a:ea typeface="+mn-lt"/>
                <a:cs typeface="Arial" panose="020B0604020202020204" pitchFamily="34" charset="0"/>
              </a:rPr>
              <a:t>Don’t try to help without asking first. </a:t>
            </a:r>
          </a:p>
          <a:p>
            <a:pPr marL="223520" indent="-223520"/>
            <a:endParaRPr lang="en-US" sz="2800" b="1" dirty="0">
              <a:latin typeface="Arial" panose="020B0604020202020204" pitchFamily="34" charset="0"/>
              <a:cs typeface="Arial" panose="020B0604020202020204" pitchFamily="34" charset="0"/>
            </a:endParaRPr>
          </a:p>
          <a:p>
            <a:pPr marL="223520" indent="-223520"/>
            <a:r>
              <a:rPr lang="en-US" sz="2800" b="1" dirty="0">
                <a:latin typeface="Arial" panose="020B0604020202020204" pitchFamily="34" charset="0"/>
                <a:cs typeface="Arial" panose="020B0604020202020204" pitchFamily="34" charset="0"/>
              </a:rPr>
              <a:t>The person with the disability is your first and best resource. Do not be afraid to ask them a question about what to do, what language or terminology they prefer, and what, if any, assistance is needed.</a:t>
            </a:r>
          </a:p>
          <a:p>
            <a:endParaRPr lang="en-US" b="1" dirty="0"/>
          </a:p>
        </p:txBody>
      </p:sp>
    </p:spTree>
    <p:extLst>
      <p:ext uri="{BB962C8B-B14F-4D97-AF65-F5344CB8AC3E}">
        <p14:creationId xmlns:p14="http://schemas.microsoft.com/office/powerpoint/2010/main" val="170176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t>Why Talk About Disability?</a:t>
            </a:r>
            <a:endParaRPr lang="en-US" dirty="0"/>
          </a:p>
        </p:txBody>
      </p:sp>
      <p:sp>
        <p:nvSpPr>
          <p:cNvPr id="3" name="Content Placeholder 2"/>
          <p:cNvSpPr>
            <a:spLocks noGrp="1"/>
          </p:cNvSpPr>
          <p:nvPr>
            <p:ph idx="1"/>
          </p:nvPr>
        </p:nvSpPr>
        <p:spPr>
          <a:xfrm>
            <a:off x="838200" y="1610139"/>
            <a:ext cx="10515600" cy="4566824"/>
          </a:xfrm>
        </p:spPr>
        <p:txBody>
          <a:bodyPr>
            <a:noAutofit/>
          </a:bodyPr>
          <a:lstStyle/>
          <a:p>
            <a:pPr marL="285750" indent="-285750"/>
            <a:r>
              <a:rPr lang="en-US" sz="2400" b="1" dirty="0">
                <a:latin typeface="Franklin Gothic Book" panose="020B0503020102020204" pitchFamily="34" charset="0"/>
              </a:rPr>
              <a:t>Colleges and Universities are striving to be more inclusive. When we talk about inclusivity, it's absolutely crucial to include disability alongside gender, race, sexuality, religion, socioeconomic background, and so forth. Disability is not an "accident," or "difficulty," or even a "special need." It is an identity.</a:t>
            </a:r>
          </a:p>
          <a:p>
            <a:pPr marL="285750" indent="-285750"/>
            <a:endParaRPr lang="en-US" sz="2400" b="1" dirty="0">
              <a:latin typeface="Franklin Gothic Book" panose="020B0503020102020204" pitchFamily="34" charset="0"/>
            </a:endParaRPr>
          </a:p>
          <a:p>
            <a:pPr marL="285750" indent="-285750"/>
            <a:r>
              <a:rPr lang="en-US" sz="2400" b="1" dirty="0">
                <a:latin typeface="Franklin Gothic Book" panose="020B0503020102020204" pitchFamily="34" charset="0"/>
              </a:rPr>
              <a:t>We have a growing number of students with disabilities, with increasingly complex needs.  </a:t>
            </a:r>
          </a:p>
          <a:p>
            <a:pPr marL="285750" indent="-285750"/>
            <a:endParaRPr lang="en-US" sz="2400" b="1" dirty="0">
              <a:latin typeface="Franklin Gothic Book" panose="020B0503020102020204" pitchFamily="34" charset="0"/>
            </a:endParaRPr>
          </a:p>
          <a:p>
            <a:pPr marL="285750" indent="-285750"/>
            <a:r>
              <a:rPr lang="en-US" sz="2400" b="1" dirty="0">
                <a:latin typeface="Franklin Gothic Book" panose="020B0503020102020204" pitchFamily="34" charset="0"/>
              </a:rPr>
              <a:t>We have a wide range of disabilities on campus, and most of the disabilities are invisible.</a:t>
            </a:r>
          </a:p>
        </p:txBody>
      </p:sp>
    </p:spTree>
    <p:extLst>
      <p:ext uri="{BB962C8B-B14F-4D97-AF65-F5344CB8AC3E}">
        <p14:creationId xmlns:p14="http://schemas.microsoft.com/office/powerpoint/2010/main" val="423820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Etiquette – Blind/Low Vision</a:t>
            </a:r>
            <a:endParaRPr lang="en-US" b="1" dirty="0"/>
          </a:p>
        </p:txBody>
      </p:sp>
      <p:sp>
        <p:nvSpPr>
          <p:cNvPr id="3" name="Content Placeholder 2">
            <a:extLst>
              <a:ext uri="{FF2B5EF4-FFF2-40B4-BE49-F238E27FC236}">
                <a16:creationId xmlns:a16="http://schemas.microsoft.com/office/drawing/2014/main" id="{0C9FEC16-A526-B806-8C3B-B06D20F5A9D9}"/>
              </a:ext>
            </a:extLst>
          </p:cNvPr>
          <p:cNvSpPr>
            <a:spLocks noGrp="1"/>
          </p:cNvSpPr>
          <p:nvPr>
            <p:ph idx="1"/>
          </p:nvPr>
        </p:nvSpPr>
        <p:spPr>
          <a:xfrm>
            <a:off x="838200" y="1606965"/>
            <a:ext cx="10515600" cy="4351338"/>
          </a:xfrm>
        </p:spPr>
        <p:txBody>
          <a:bodyPr>
            <a:normAutofit/>
          </a:bodyPr>
          <a:lstStyle/>
          <a:p>
            <a:pPr marL="223520" indent="-223520"/>
            <a:r>
              <a:rPr lang="en-US" b="1" dirty="0">
                <a:latin typeface="Calibri" panose="020F0502020204030204" pitchFamily="34" charset="0"/>
                <a:cs typeface="Calibri" panose="020F0502020204030204" pitchFamily="34" charset="0"/>
              </a:rPr>
              <a:t>Introduce yourself when you enter the room; announce when you leave the room.</a:t>
            </a:r>
          </a:p>
          <a:p>
            <a:pPr marL="223520" indent="-223520"/>
            <a:endParaRPr lang="en-US" b="1" dirty="0">
              <a:latin typeface="Calibri" panose="020F0502020204030204" pitchFamily="34" charset="0"/>
              <a:cs typeface="Calibri" panose="020F0502020204030204" pitchFamily="34" charset="0"/>
            </a:endParaRPr>
          </a:p>
          <a:p>
            <a:pPr marL="223520" indent="-223520"/>
            <a:r>
              <a:rPr lang="en-US" b="1" dirty="0">
                <a:latin typeface="Calibri" panose="020F0502020204030204" pitchFamily="34" charset="0"/>
                <a:cs typeface="Calibri" panose="020F0502020204030204" pitchFamily="34" charset="0"/>
              </a:rPr>
              <a:t>Always ask before helping; do not touch a person without their permission.</a:t>
            </a:r>
          </a:p>
          <a:p>
            <a:pPr marL="223520" indent="-223520"/>
            <a:endParaRPr lang="en-US" b="1" dirty="0">
              <a:latin typeface="Calibri" panose="020F0502020204030204" pitchFamily="34" charset="0"/>
              <a:cs typeface="Calibri" panose="020F0502020204030204" pitchFamily="34" charset="0"/>
            </a:endParaRPr>
          </a:p>
          <a:p>
            <a:pPr marL="223520" indent="-223520"/>
            <a:r>
              <a:rPr lang="en-US" sz="2750" b="1" dirty="0">
                <a:latin typeface="Calibri" panose="020F0502020204030204" pitchFamily="34" charset="0"/>
                <a:ea typeface="+mn-lt"/>
                <a:cs typeface="Calibri" panose="020F0502020204030204" pitchFamily="34" charset="0"/>
              </a:rPr>
              <a:t>Use your voice instead of nodding, pointing, or relying on facial expressions.</a:t>
            </a:r>
            <a:endParaRPr lang="en-US" b="1" dirty="0">
              <a:latin typeface="Calibri" panose="020F0502020204030204" pitchFamily="34" charset="0"/>
              <a:cs typeface="Calibri" panose="020F0502020204030204" pitchFamily="34" charset="0"/>
            </a:endParaRPr>
          </a:p>
          <a:p>
            <a:endParaRPr lang="en-US" b="1" dirty="0"/>
          </a:p>
        </p:txBody>
      </p:sp>
    </p:spTree>
    <p:extLst>
      <p:ext uri="{BB962C8B-B14F-4D97-AF65-F5344CB8AC3E}">
        <p14:creationId xmlns:p14="http://schemas.microsoft.com/office/powerpoint/2010/main" val="1926107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Etiquette – Blind/Low Vision II</a:t>
            </a:r>
            <a:endParaRPr lang="en-US" b="1" dirty="0"/>
          </a:p>
        </p:txBody>
      </p:sp>
      <p:sp>
        <p:nvSpPr>
          <p:cNvPr id="3" name="Content Placeholder 2">
            <a:extLst>
              <a:ext uri="{FF2B5EF4-FFF2-40B4-BE49-F238E27FC236}">
                <a16:creationId xmlns:a16="http://schemas.microsoft.com/office/drawing/2014/main" id="{0C9FEC16-A526-B806-8C3B-B06D20F5A9D9}"/>
              </a:ext>
            </a:extLst>
          </p:cNvPr>
          <p:cNvSpPr>
            <a:spLocks noGrp="1"/>
          </p:cNvSpPr>
          <p:nvPr>
            <p:ph idx="1"/>
          </p:nvPr>
        </p:nvSpPr>
        <p:spPr>
          <a:xfrm>
            <a:off x="838200" y="1606965"/>
            <a:ext cx="10515600" cy="4351338"/>
          </a:xfrm>
        </p:spPr>
        <p:txBody>
          <a:bodyPr>
            <a:normAutofit/>
          </a:bodyPr>
          <a:lstStyle/>
          <a:p>
            <a:pPr marL="223520" indent="-223520"/>
            <a:r>
              <a:rPr lang="en-US" sz="2800" b="1" dirty="0">
                <a:latin typeface="Calibri" panose="020F0502020204030204" pitchFamily="34" charset="0"/>
                <a:cs typeface="Calibri" panose="020F0502020204030204" pitchFamily="34" charset="0"/>
              </a:rPr>
              <a:t>When giving directions, be as clear and descriptive as possible. Use directional clues relative to the person when possible (e.g., "left" and "right" instead of "over there"). </a:t>
            </a:r>
            <a:r>
              <a:rPr lang="en-US" sz="2800" b="1" dirty="0">
                <a:latin typeface="Calibri" panose="020F0502020204030204" pitchFamily="34" charset="0"/>
                <a:ea typeface="+mn-lt"/>
                <a:cs typeface="Calibri" panose="020F0502020204030204" pitchFamily="34" charset="0"/>
              </a:rPr>
              <a:t>Avoid referring to color, shape, or other visual clues.</a:t>
            </a:r>
          </a:p>
          <a:p>
            <a:pPr marL="0" indent="0">
              <a:buNone/>
            </a:pPr>
            <a:r>
              <a:rPr lang="en-US" sz="2800" b="1" dirty="0">
                <a:latin typeface="Calibri" panose="020F0502020204030204" pitchFamily="34" charset="0"/>
                <a:ea typeface="+mn-lt"/>
                <a:cs typeface="Calibri" panose="020F0502020204030204" pitchFamily="34" charset="0"/>
              </a:rPr>
              <a:t> </a:t>
            </a:r>
            <a:endParaRPr lang="en-US" b="1" dirty="0">
              <a:latin typeface="Calibri" panose="020F0502020204030204" pitchFamily="34" charset="0"/>
              <a:cs typeface="Calibri" panose="020F0502020204030204" pitchFamily="34" charset="0"/>
            </a:endParaRPr>
          </a:p>
          <a:p>
            <a:pPr marL="223520" indent="-223520"/>
            <a:r>
              <a:rPr lang="en-US" sz="2800" b="1" dirty="0">
                <a:latin typeface="Calibri" panose="020F0502020204030204" pitchFamily="34" charset="0"/>
                <a:cs typeface="Calibri" panose="020F0502020204030204" pitchFamily="34" charset="0"/>
              </a:rPr>
              <a:t>Be mindful of hazards such as clutter, doors partly open, furniture.</a:t>
            </a:r>
            <a:endParaRPr lang="en-US" sz="2800" b="1" dirty="0">
              <a:latin typeface="Calibri" panose="020F0502020204030204" pitchFamily="34" charset="0"/>
              <a:ea typeface="Calibri"/>
              <a:cs typeface="Calibri" panose="020F0502020204030204" pitchFamily="34" charset="0"/>
            </a:endParaRPr>
          </a:p>
          <a:p>
            <a:endParaRPr lang="en-US" b="1" dirty="0"/>
          </a:p>
        </p:txBody>
      </p:sp>
    </p:spTree>
    <p:extLst>
      <p:ext uri="{BB962C8B-B14F-4D97-AF65-F5344CB8AC3E}">
        <p14:creationId xmlns:p14="http://schemas.microsoft.com/office/powerpoint/2010/main" val="2145481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Etiquette – Deaf/Hard of Hearing</a:t>
            </a:r>
            <a:endParaRPr lang="en-US" b="1" dirty="0"/>
          </a:p>
        </p:txBody>
      </p:sp>
      <p:sp>
        <p:nvSpPr>
          <p:cNvPr id="3" name="Content Placeholder 2">
            <a:extLst>
              <a:ext uri="{FF2B5EF4-FFF2-40B4-BE49-F238E27FC236}">
                <a16:creationId xmlns:a16="http://schemas.microsoft.com/office/drawing/2014/main" id="{0C9FEC16-A526-B806-8C3B-B06D20F5A9D9}"/>
              </a:ext>
            </a:extLst>
          </p:cNvPr>
          <p:cNvSpPr>
            <a:spLocks noGrp="1"/>
          </p:cNvSpPr>
          <p:nvPr>
            <p:ph idx="1"/>
          </p:nvPr>
        </p:nvSpPr>
        <p:spPr>
          <a:xfrm>
            <a:off x="838200" y="1606965"/>
            <a:ext cx="10515600" cy="4351338"/>
          </a:xfrm>
        </p:spPr>
        <p:txBody>
          <a:bodyPr>
            <a:normAutofit lnSpcReduction="10000"/>
          </a:bodyPr>
          <a:lstStyle/>
          <a:p>
            <a:pPr marL="223520" indent="-223520"/>
            <a:r>
              <a:rPr lang="en-US" b="1" dirty="0">
                <a:latin typeface="Arial" panose="020B0604020202020204" pitchFamily="34" charset="0"/>
                <a:cs typeface="Arial" panose="020B0604020202020204" pitchFamily="34" charset="0"/>
              </a:rPr>
              <a:t>Gain the person's attention before starting a conversation (e.g., use a hand signal or tap them gently on the arm).</a:t>
            </a:r>
          </a:p>
          <a:p>
            <a:pPr marL="0" indent="0">
              <a:buNone/>
            </a:pPr>
            <a:endParaRPr lang="en-US" b="1" dirty="0">
              <a:latin typeface="Arial" panose="020B0604020202020204" pitchFamily="34" charset="0"/>
              <a:cs typeface="Arial" panose="020B0604020202020204" pitchFamily="34" charset="0"/>
            </a:endParaRPr>
          </a:p>
          <a:p>
            <a:pPr marL="223520" indent="-223520"/>
            <a:r>
              <a:rPr lang="en-US" sz="2750" b="1" dirty="0">
                <a:latin typeface="Arial" panose="020B0604020202020204" pitchFamily="34" charset="0"/>
                <a:cs typeface="Arial" panose="020B0604020202020204" pitchFamily="34" charset="0"/>
              </a:rPr>
              <a:t>If the person uses a sign language interpreter, speak directly to the person and keep your eyes on them, not on the interpreter.  </a:t>
            </a:r>
          </a:p>
          <a:p>
            <a:pPr marL="223520" indent="-223520"/>
            <a:endParaRPr lang="en-US" sz="2750" b="1" dirty="0">
              <a:latin typeface="Arial" panose="020B0604020202020204" pitchFamily="34" charset="0"/>
              <a:ea typeface="Calibri"/>
              <a:cs typeface="Arial" panose="020B0604020202020204" pitchFamily="34" charset="0"/>
            </a:endParaRPr>
          </a:p>
          <a:p>
            <a:pPr marL="223520" indent="-223520"/>
            <a:r>
              <a:rPr lang="en-US" b="1" dirty="0">
                <a:latin typeface="Arial" panose="020B0604020202020204" pitchFamily="34" charset="0"/>
                <a:cs typeface="Arial" panose="020B0604020202020204" pitchFamily="34" charset="0"/>
              </a:rPr>
              <a:t>Face the person directly when speaking; avoid shouting or speaking excessively slowly.</a:t>
            </a:r>
          </a:p>
          <a:p>
            <a:endParaRPr lang="en-US" b="1" dirty="0"/>
          </a:p>
        </p:txBody>
      </p:sp>
    </p:spTree>
    <p:extLst>
      <p:ext uri="{BB962C8B-B14F-4D97-AF65-F5344CB8AC3E}">
        <p14:creationId xmlns:p14="http://schemas.microsoft.com/office/powerpoint/2010/main" val="1303246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Etiquette – Speech Disabilities</a:t>
            </a:r>
            <a:endParaRPr lang="en-US" b="1" dirty="0"/>
          </a:p>
        </p:txBody>
      </p:sp>
      <p:sp>
        <p:nvSpPr>
          <p:cNvPr id="3" name="Content Placeholder 2">
            <a:extLst>
              <a:ext uri="{FF2B5EF4-FFF2-40B4-BE49-F238E27FC236}">
                <a16:creationId xmlns:a16="http://schemas.microsoft.com/office/drawing/2014/main" id="{0C9FEC16-A526-B806-8C3B-B06D20F5A9D9}"/>
              </a:ext>
            </a:extLst>
          </p:cNvPr>
          <p:cNvSpPr>
            <a:spLocks noGrp="1"/>
          </p:cNvSpPr>
          <p:nvPr>
            <p:ph idx="1"/>
          </p:nvPr>
        </p:nvSpPr>
        <p:spPr>
          <a:xfrm>
            <a:off x="838200" y="1606965"/>
            <a:ext cx="10515600" cy="4351338"/>
          </a:xfrm>
        </p:spPr>
        <p:txBody>
          <a:bodyPr>
            <a:normAutofit fontScale="92500" lnSpcReduction="10000"/>
          </a:bodyPr>
          <a:lstStyle/>
          <a:p>
            <a:pPr marL="223520" indent="-223520"/>
            <a:r>
              <a:rPr lang="en-US" b="1" dirty="0">
                <a:latin typeface="Calibri" panose="020F0502020204030204" pitchFamily="34" charset="0"/>
                <a:ea typeface="+mn-lt"/>
                <a:cs typeface="Calibri" panose="020F0502020204030204" pitchFamily="34" charset="0"/>
              </a:rPr>
              <a:t>Be attentive and patient; wait for them to complete their communication; do not speak for the person or guess what they are trying to say.</a:t>
            </a:r>
          </a:p>
          <a:p>
            <a:pPr marL="223520" indent="-223520"/>
            <a:endParaRPr lang="en-US" b="1" dirty="0">
              <a:latin typeface="Calibri" panose="020F0502020204030204" pitchFamily="34" charset="0"/>
              <a:ea typeface="+mn-lt"/>
              <a:cs typeface="Calibri" panose="020F0502020204030204" pitchFamily="34" charset="0"/>
            </a:endParaRPr>
          </a:p>
          <a:p>
            <a:pPr marL="223520" indent="-223520"/>
            <a:r>
              <a:rPr lang="en-US" b="1" dirty="0">
                <a:latin typeface="Calibri" panose="020F0502020204030204" pitchFamily="34" charset="0"/>
                <a:ea typeface="+mn-lt"/>
                <a:cs typeface="Calibri" panose="020F0502020204030204" pitchFamily="34" charset="0"/>
              </a:rPr>
              <a:t>If you don’t understand something, ask the person to repeat what they said. Rephrase what you heard and ask if it is accurate.</a:t>
            </a:r>
          </a:p>
          <a:p>
            <a:pPr marL="223520" indent="-223520"/>
            <a:endParaRPr lang="en-US" b="1" dirty="0">
              <a:latin typeface="Calibri" panose="020F0502020204030204" pitchFamily="34" charset="0"/>
              <a:cs typeface="Calibri" panose="020F0502020204030204" pitchFamily="34" charset="0"/>
            </a:endParaRPr>
          </a:p>
          <a:p>
            <a:pPr marL="223520" indent="-223520"/>
            <a:r>
              <a:rPr lang="en-US" b="1" dirty="0">
                <a:latin typeface="Calibri" panose="020F0502020204030204" pitchFamily="34" charset="0"/>
                <a:cs typeface="Calibri" panose="020F0502020204030204" pitchFamily="34" charset="0"/>
              </a:rPr>
              <a:t>If the conversation is not working for one or both parties, consider asking if you can try with writing (e.g., pen/paper, electronic communication devices, etc.).</a:t>
            </a:r>
          </a:p>
          <a:p>
            <a:endParaRPr lang="en-US" b="1" dirty="0"/>
          </a:p>
        </p:txBody>
      </p:sp>
    </p:spTree>
    <p:extLst>
      <p:ext uri="{BB962C8B-B14F-4D97-AF65-F5344CB8AC3E}">
        <p14:creationId xmlns:p14="http://schemas.microsoft.com/office/powerpoint/2010/main" val="56421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a:xfrm>
            <a:off x="838200" y="136525"/>
            <a:ext cx="10515600" cy="1325563"/>
          </a:xfrm>
        </p:spPr>
        <p:txBody>
          <a:bodyPr anchor="ctr">
            <a:normAutofit/>
          </a:bodyPr>
          <a:lstStyle/>
          <a:p>
            <a:r>
              <a:rPr lang="en-US" b="1" dirty="0">
                <a:latin typeface="Franklin Gothic Book" panose="020B0503020102020204" pitchFamily="34" charset="0"/>
                <a:cs typeface="Calibri" panose="020F0502020204030204" pitchFamily="34" charset="0"/>
              </a:rPr>
              <a:t>Etiquette – Non-Apparent/Invisible Disabilities</a:t>
            </a:r>
            <a:endParaRPr lang="en-US" b="1" dirty="0"/>
          </a:p>
        </p:txBody>
      </p:sp>
      <p:sp>
        <p:nvSpPr>
          <p:cNvPr id="3" name="Content Placeholder 2">
            <a:extLst>
              <a:ext uri="{FF2B5EF4-FFF2-40B4-BE49-F238E27FC236}">
                <a16:creationId xmlns:a16="http://schemas.microsoft.com/office/drawing/2014/main" id="{0C9FEC16-A526-B806-8C3B-B06D20F5A9D9}"/>
              </a:ext>
            </a:extLst>
          </p:cNvPr>
          <p:cNvSpPr>
            <a:spLocks noGrp="1"/>
          </p:cNvSpPr>
          <p:nvPr>
            <p:ph idx="1"/>
          </p:nvPr>
        </p:nvSpPr>
        <p:spPr>
          <a:xfrm>
            <a:off x="838200" y="1606965"/>
            <a:ext cx="10515600" cy="4351338"/>
          </a:xfrm>
        </p:spPr>
        <p:txBody>
          <a:bodyPr>
            <a:normAutofit lnSpcReduction="10000"/>
          </a:bodyPr>
          <a:lstStyle/>
          <a:p>
            <a:pPr marL="0" indent="0">
              <a:buNone/>
            </a:pPr>
            <a:r>
              <a:rPr lang="en-US" b="1" dirty="0">
                <a:latin typeface="Calibri" panose="020F0502020204030204" pitchFamily="34" charset="0"/>
                <a:cs typeface="Calibri" panose="020F0502020204030204" pitchFamily="34" charset="0"/>
              </a:rPr>
              <a:t>Not all disabilities are apparent or visible (e.g., learning disabilities, ADHD, mental health conditions, chronic health conditions, autism, and more). </a:t>
            </a:r>
          </a:p>
          <a:p>
            <a:pPr marL="0" indent="0">
              <a:buNone/>
            </a:pPr>
            <a:endParaRPr lang="en-US" sz="1400" b="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If an interaction seems strained, consider some of these strategies:</a:t>
            </a:r>
          </a:p>
          <a:p>
            <a:pPr marL="680720" lvl="1" indent="-227965"/>
            <a:r>
              <a:rPr lang="en-US" sz="2350" b="1" dirty="0">
                <a:latin typeface="Calibri" panose="020F0502020204030204" pitchFamily="34" charset="0"/>
                <a:cs typeface="Calibri" panose="020F0502020204030204" pitchFamily="34" charset="0"/>
              </a:rPr>
              <a:t>Move to a quieter area</a:t>
            </a:r>
            <a:endParaRPr lang="en-US" sz="2350" b="1" dirty="0">
              <a:latin typeface="Calibri" panose="020F0502020204030204" pitchFamily="34" charset="0"/>
              <a:ea typeface="Calibri"/>
              <a:cs typeface="Calibri" panose="020F0502020204030204" pitchFamily="34" charset="0"/>
            </a:endParaRPr>
          </a:p>
          <a:p>
            <a:pPr marL="680720" lvl="1" indent="-227965"/>
            <a:r>
              <a:rPr lang="en-US" sz="2350" b="1" dirty="0">
                <a:latin typeface="Calibri" panose="020F0502020204030204" pitchFamily="34" charset="0"/>
                <a:cs typeface="Calibri" panose="020F0502020204030204" pitchFamily="34" charset="0"/>
              </a:rPr>
              <a:t>Rephrase what you said</a:t>
            </a:r>
            <a:endParaRPr lang="en-US" sz="2350" b="1" dirty="0">
              <a:latin typeface="Calibri" panose="020F0502020204030204" pitchFamily="34" charset="0"/>
              <a:ea typeface="Calibri" panose="020F0502020204030204"/>
              <a:cs typeface="Calibri" panose="020F0502020204030204" pitchFamily="34" charset="0"/>
            </a:endParaRPr>
          </a:p>
          <a:p>
            <a:pPr marL="680720" lvl="1" indent="-227965"/>
            <a:r>
              <a:rPr lang="en-US" sz="2350" b="1" dirty="0">
                <a:latin typeface="Calibri" panose="020F0502020204030204" pitchFamily="34" charset="0"/>
                <a:cs typeface="Calibri" panose="020F0502020204030204" pitchFamily="34" charset="0"/>
              </a:rPr>
              <a:t>Change the pace of the conversation</a:t>
            </a:r>
            <a:endParaRPr lang="en-US" sz="2350" b="1" dirty="0">
              <a:latin typeface="Calibri" panose="020F0502020204030204" pitchFamily="34" charset="0"/>
              <a:ea typeface="Calibri" panose="020F0502020204030204"/>
              <a:cs typeface="Calibri" panose="020F0502020204030204" pitchFamily="34" charset="0"/>
            </a:endParaRPr>
          </a:p>
          <a:p>
            <a:pPr marL="680720" lvl="1" indent="-227965"/>
            <a:r>
              <a:rPr lang="en-US" sz="2350" b="1" dirty="0">
                <a:latin typeface="Calibri" panose="020F0502020204030204" pitchFamily="34" charset="0"/>
                <a:cs typeface="Calibri" panose="020F0502020204030204" pitchFamily="34" charset="0"/>
              </a:rPr>
              <a:t>Offer to follow up via email and provide more information in written or digital format </a:t>
            </a:r>
            <a:endParaRPr lang="en-US" sz="2350" b="1" dirty="0">
              <a:latin typeface="Calibri" panose="020F0502020204030204" pitchFamily="34" charset="0"/>
              <a:ea typeface="Calibri"/>
              <a:cs typeface="Calibri" panose="020F0502020204030204" pitchFamily="34" charset="0"/>
            </a:endParaRPr>
          </a:p>
          <a:p>
            <a:endParaRPr lang="en-US" b="1" dirty="0"/>
          </a:p>
        </p:txBody>
      </p:sp>
    </p:spTree>
    <p:extLst>
      <p:ext uri="{BB962C8B-B14F-4D97-AF65-F5344CB8AC3E}">
        <p14:creationId xmlns:p14="http://schemas.microsoft.com/office/powerpoint/2010/main" val="311285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Etiquette – Mobility Disabilities</a:t>
            </a:r>
            <a:endParaRPr lang="en-US" b="1" dirty="0"/>
          </a:p>
        </p:txBody>
      </p:sp>
      <p:sp>
        <p:nvSpPr>
          <p:cNvPr id="3" name="Content Placeholder 2">
            <a:extLst>
              <a:ext uri="{FF2B5EF4-FFF2-40B4-BE49-F238E27FC236}">
                <a16:creationId xmlns:a16="http://schemas.microsoft.com/office/drawing/2014/main" id="{0C9FEC16-A526-B806-8C3B-B06D20F5A9D9}"/>
              </a:ext>
            </a:extLst>
          </p:cNvPr>
          <p:cNvSpPr>
            <a:spLocks noGrp="1"/>
          </p:cNvSpPr>
          <p:nvPr>
            <p:ph idx="1"/>
          </p:nvPr>
        </p:nvSpPr>
        <p:spPr>
          <a:xfrm>
            <a:off x="838200" y="1606965"/>
            <a:ext cx="10515600" cy="4351338"/>
          </a:xfrm>
        </p:spPr>
        <p:txBody>
          <a:bodyPr>
            <a:normAutofit lnSpcReduction="10000"/>
          </a:bodyPr>
          <a:lstStyle/>
          <a:p>
            <a:pPr marL="223520" indent="-223520"/>
            <a:r>
              <a:rPr lang="en-US" sz="2800" b="1" dirty="0">
                <a:latin typeface="Calibri" panose="020F0502020204030204" pitchFamily="34" charset="0"/>
                <a:cs typeface="Calibri" panose="020F0502020204030204" pitchFamily="34" charset="0"/>
              </a:rPr>
              <a:t>Don't touch a person's mobility equipment without permission.  Equipment is part of an individual’s personal space.</a:t>
            </a: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Always ask before assisting someone in a wheelchair. Moving a chair without permission can be dangerous to the user.</a:t>
            </a:r>
          </a:p>
          <a:p>
            <a:pPr marL="223520" indent="-223520"/>
            <a:r>
              <a:rPr lang="en-US" sz="2800" b="1" dirty="0">
                <a:latin typeface="Calibri" panose="020F0502020204030204" pitchFamily="34" charset="0"/>
                <a:ea typeface="+mn-lt"/>
                <a:cs typeface="Calibri" panose="020F0502020204030204" pitchFamily="34" charset="0"/>
              </a:rPr>
              <a:t>When possible, put yourself at the same eye level when talking to a wheelchair user. Sit in a chair to avoid kneeling or stooping.</a:t>
            </a:r>
          </a:p>
          <a:p>
            <a:pPr marL="223520" indent="-223520"/>
            <a:r>
              <a:rPr lang="en-US" sz="2800" b="1" dirty="0">
                <a:latin typeface="Calibri" panose="020F0502020204030204" pitchFamily="34" charset="0"/>
                <a:ea typeface="+mn-lt"/>
                <a:cs typeface="Calibri" panose="020F0502020204030204" pitchFamily="34" charset="0"/>
              </a:rPr>
              <a:t>Don’t assume that everyone using a wheelchair has the same limitations. People use mobility equipment for a variety of reasons, and some do not use them all the time.</a:t>
            </a:r>
            <a:endParaRPr lang="en-US" b="1" dirty="0">
              <a:latin typeface="Calibri" panose="020F0502020204030204" pitchFamily="34" charset="0"/>
              <a:cs typeface="Calibri" panose="020F0502020204030204" pitchFamily="34" charset="0"/>
            </a:endParaRPr>
          </a:p>
          <a:p>
            <a:endParaRPr lang="en-US" b="1" dirty="0"/>
          </a:p>
        </p:txBody>
      </p:sp>
    </p:spTree>
    <p:extLst>
      <p:ext uri="{BB962C8B-B14F-4D97-AF65-F5344CB8AC3E}">
        <p14:creationId xmlns:p14="http://schemas.microsoft.com/office/powerpoint/2010/main" val="2017960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Etiquette – Service Animals</a:t>
            </a:r>
            <a:endParaRPr lang="en-US" b="1" dirty="0"/>
          </a:p>
        </p:txBody>
      </p:sp>
      <p:sp>
        <p:nvSpPr>
          <p:cNvPr id="3" name="Content Placeholder 2">
            <a:extLst>
              <a:ext uri="{FF2B5EF4-FFF2-40B4-BE49-F238E27FC236}">
                <a16:creationId xmlns:a16="http://schemas.microsoft.com/office/drawing/2014/main" id="{0C9FEC16-A526-B806-8C3B-B06D20F5A9D9}"/>
              </a:ext>
            </a:extLst>
          </p:cNvPr>
          <p:cNvSpPr>
            <a:spLocks noGrp="1"/>
          </p:cNvSpPr>
          <p:nvPr>
            <p:ph idx="1"/>
          </p:nvPr>
        </p:nvSpPr>
        <p:spPr>
          <a:xfrm>
            <a:off x="838200" y="1606965"/>
            <a:ext cx="10515600" cy="4351338"/>
          </a:xfrm>
        </p:spPr>
        <p:txBody>
          <a:bodyPr>
            <a:normAutofit/>
          </a:bodyPr>
          <a:lstStyle/>
          <a:p>
            <a:pPr marL="223520" indent="-223520"/>
            <a:r>
              <a:rPr lang="en-US" b="1" dirty="0">
                <a:latin typeface="Calibri" panose="020F0502020204030204" pitchFamily="34" charset="0"/>
                <a:cs typeface="Calibri" panose="020F0502020204030204" pitchFamily="34" charset="0"/>
              </a:rPr>
              <a:t>Service animals are working. Do not touch, pet, feed, or speak to the dog. Unnecessary distractions may interfere with the dog’s ability to tend to the needs of the handler.</a:t>
            </a:r>
          </a:p>
          <a:p>
            <a:pPr marL="223520" indent="-223520"/>
            <a:r>
              <a:rPr lang="en-US" sz="2800" b="1" dirty="0">
                <a:latin typeface="Calibri" panose="020F0502020204030204" pitchFamily="34" charset="0"/>
                <a:ea typeface="+mn-lt"/>
                <a:cs typeface="Calibri" panose="020F0502020204030204" pitchFamily="34" charset="0"/>
              </a:rPr>
              <a:t>Don’t inquire about the nature of the handler's disability or </a:t>
            </a:r>
            <a:r>
              <a:rPr lang="en-US" sz="2800" b="1" dirty="0">
                <a:latin typeface="Calibri" panose="020F0502020204030204" pitchFamily="34" charset="0"/>
                <a:cs typeface="Calibri" panose="020F0502020204030204" pitchFamily="34" charset="0"/>
              </a:rPr>
              <a:t>assume the purpose of a service animal; service dogs can be trained to mitigate for a wide variety of disability needs.</a:t>
            </a:r>
            <a:endParaRPr lang="en-US" sz="2800" b="1" dirty="0">
              <a:latin typeface="Calibri" panose="020F0502020204030204" pitchFamily="34" charset="0"/>
              <a:ea typeface="Calibri"/>
              <a:cs typeface="Calibri" panose="020F0502020204030204" pitchFamily="34" charset="0"/>
            </a:endParaRPr>
          </a:p>
          <a:p>
            <a:endParaRPr lang="en-US" b="1" dirty="0"/>
          </a:p>
        </p:txBody>
      </p:sp>
    </p:spTree>
    <p:extLst>
      <p:ext uri="{BB962C8B-B14F-4D97-AF65-F5344CB8AC3E}">
        <p14:creationId xmlns:p14="http://schemas.microsoft.com/office/powerpoint/2010/main" val="340180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Etiquette – Service Animals II</a:t>
            </a:r>
            <a:endParaRPr lang="en-US" b="1" dirty="0"/>
          </a:p>
        </p:txBody>
      </p:sp>
      <p:sp>
        <p:nvSpPr>
          <p:cNvPr id="3" name="Content Placeholder 2">
            <a:extLst>
              <a:ext uri="{FF2B5EF4-FFF2-40B4-BE49-F238E27FC236}">
                <a16:creationId xmlns:a16="http://schemas.microsoft.com/office/drawing/2014/main" id="{0C9FEC16-A526-B806-8C3B-B06D20F5A9D9}"/>
              </a:ext>
            </a:extLst>
          </p:cNvPr>
          <p:cNvSpPr>
            <a:spLocks noGrp="1"/>
          </p:cNvSpPr>
          <p:nvPr>
            <p:ph idx="1"/>
          </p:nvPr>
        </p:nvSpPr>
        <p:spPr>
          <a:xfrm>
            <a:off x="838200" y="1606965"/>
            <a:ext cx="10515600" cy="4351338"/>
          </a:xfrm>
        </p:spPr>
        <p:txBody>
          <a:bodyPr>
            <a:normAutofit/>
          </a:bodyPr>
          <a:lstStyle/>
          <a:p>
            <a:pPr marL="223520" indent="-223520"/>
            <a:r>
              <a:rPr lang="en-US" b="1" dirty="0">
                <a:latin typeface="Calibri" panose="020F0502020204030204" pitchFamily="34" charset="0"/>
                <a:cs typeface="Calibri" panose="020F0502020204030204" pitchFamily="34" charset="0"/>
              </a:rPr>
              <a:t>When walking with an individual and their service animal, walk on the side opposite the service animal.  As you are walking, describe the setting, noting any obstacles or hazards along the way.</a:t>
            </a:r>
          </a:p>
          <a:p>
            <a:pPr marL="0" indent="0">
              <a:buNone/>
            </a:pPr>
            <a:endParaRPr lang="en-US" b="1" dirty="0">
              <a:latin typeface="Calibri" panose="020F0502020204030204" pitchFamily="34" charset="0"/>
              <a:cs typeface="Calibri" panose="020F0502020204030204" pitchFamily="34" charset="0"/>
            </a:endParaRPr>
          </a:p>
          <a:p>
            <a:pPr marL="223520" indent="-223520"/>
            <a:r>
              <a:rPr lang="en-US" sz="2750" b="1" dirty="0">
                <a:latin typeface="Calibri" panose="020F0502020204030204" pitchFamily="34" charset="0"/>
                <a:cs typeface="Calibri" panose="020F0502020204030204" pitchFamily="34" charset="0"/>
              </a:rPr>
              <a:t>If you see a service dog off-leash or not under the control of the handler, bring your concerns to an Administrator.</a:t>
            </a:r>
            <a:endParaRPr lang="en-US" sz="2750" b="1" dirty="0">
              <a:latin typeface="Calibri" panose="020F0502020204030204" pitchFamily="34" charset="0"/>
              <a:ea typeface="Calibri"/>
              <a:cs typeface="Calibri" panose="020F0502020204030204" pitchFamily="34" charset="0"/>
            </a:endParaRPr>
          </a:p>
          <a:p>
            <a:endParaRPr lang="en-US" b="1" dirty="0"/>
          </a:p>
        </p:txBody>
      </p:sp>
    </p:spTree>
    <p:extLst>
      <p:ext uri="{BB962C8B-B14F-4D97-AF65-F5344CB8AC3E}">
        <p14:creationId xmlns:p14="http://schemas.microsoft.com/office/powerpoint/2010/main" val="404202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1ADD-9866-4A24-A37B-C520F14FC96B}"/>
              </a:ext>
            </a:extLst>
          </p:cNvPr>
          <p:cNvSpPr>
            <a:spLocks noGrp="1"/>
          </p:cNvSpPr>
          <p:nvPr>
            <p:ph type="title"/>
          </p:nvPr>
        </p:nvSpPr>
        <p:spPr/>
        <p:txBody>
          <a:bodyPr/>
          <a:lstStyle/>
          <a:p>
            <a:r>
              <a:rPr lang="en-US" b="1" dirty="0"/>
              <a:t>What to Say</a:t>
            </a:r>
          </a:p>
        </p:txBody>
      </p:sp>
      <p:sp>
        <p:nvSpPr>
          <p:cNvPr id="3" name="Content Placeholder 2">
            <a:extLst>
              <a:ext uri="{FF2B5EF4-FFF2-40B4-BE49-F238E27FC236}">
                <a16:creationId xmlns:a16="http://schemas.microsoft.com/office/drawing/2014/main" id="{815DA16B-4756-437B-AFD4-A1E680D9F468}"/>
              </a:ext>
              <a:ext uri="{C183D7F6-B498-43B3-948B-1728B52AA6E4}">
                <adec:decorative xmlns:adec="http://schemas.microsoft.com/office/drawing/2017/decorative" val="1"/>
              </a:ext>
            </a:extLst>
          </p:cNvPr>
          <p:cNvSpPr>
            <a:spLocks noGrp="1"/>
          </p:cNvSpPr>
          <p:nvPr>
            <p:ph idx="1"/>
          </p:nvPr>
        </p:nvSpPr>
        <p:spPr>
          <a:xfrm>
            <a:off x="838200" y="1825625"/>
            <a:ext cx="5954486" cy="4351338"/>
          </a:xfrm>
        </p:spPr>
        <p:txBody>
          <a:bodyPr>
            <a:normAutofit lnSpcReduction="10000"/>
          </a:bodyPr>
          <a:lstStyle/>
          <a:p>
            <a:pPr marL="0" indent="0">
              <a:buNone/>
            </a:pPr>
            <a:r>
              <a:rPr lang="en-US" sz="2600" b="1" u="sng" dirty="0">
                <a:latin typeface="Calibri" panose="020F0502020204030204" pitchFamily="34" charset="0"/>
                <a:cs typeface="Calibri" panose="020F0502020204030204" pitchFamily="34" charset="0"/>
              </a:rPr>
              <a:t>Say This </a:t>
            </a:r>
            <a:r>
              <a:rPr lang="en-US" sz="2600" b="1" u="sng" dirty="0">
                <a:latin typeface="Calibri" panose="020F0502020204030204" pitchFamily="34" charset="0"/>
                <a:cs typeface="Calibri" panose="020F0502020204030204" pitchFamily="34" charset="0"/>
                <a:sym typeface="Wingdings" panose="05000000000000000000" pitchFamily="2" charset="2"/>
              </a:rPr>
              <a:t> </a:t>
            </a:r>
            <a:endParaRPr lang="en-US" sz="2600" b="1" u="sng" dirty="0">
              <a:latin typeface="Calibri" panose="020F0502020204030204" pitchFamily="34" charset="0"/>
              <a:cs typeface="Calibri" panose="020F0502020204030204" pitchFamily="34" charset="0"/>
            </a:endParaRPr>
          </a:p>
          <a:p>
            <a:pPr marL="0" indent="0">
              <a:buNone/>
            </a:pPr>
            <a:r>
              <a:rPr lang="en-US" sz="2600" b="1" dirty="0">
                <a:latin typeface="Calibri" panose="020F0502020204030204" pitchFamily="34" charset="0"/>
                <a:cs typeface="Calibri" panose="020F0502020204030204" pitchFamily="34" charset="0"/>
              </a:rPr>
              <a:t>disability/disabled</a:t>
            </a:r>
          </a:p>
          <a:p>
            <a:pPr marL="0" indent="0">
              <a:buNone/>
            </a:pPr>
            <a:r>
              <a:rPr lang="en-US" sz="2600" b="1" dirty="0">
                <a:latin typeface="Calibri" panose="020F0502020204030204" pitchFamily="34" charset="0"/>
                <a:cs typeface="Calibri" panose="020F0502020204030204" pitchFamily="34" charset="0"/>
              </a:rPr>
              <a:t>person with a disability/disabled person</a:t>
            </a:r>
          </a:p>
          <a:p>
            <a:pPr marL="0" indent="0">
              <a:buNone/>
            </a:pPr>
            <a:endParaRPr lang="en-US" sz="2600" b="1" dirty="0">
              <a:latin typeface="Calibri" panose="020F0502020204030204" pitchFamily="34" charset="0"/>
              <a:cs typeface="Calibri" panose="020F0502020204030204" pitchFamily="34" charset="0"/>
            </a:endParaRPr>
          </a:p>
          <a:p>
            <a:pPr marL="0" indent="0">
              <a:buNone/>
            </a:pPr>
            <a:endParaRPr lang="en-US" sz="2600" b="1" dirty="0">
              <a:latin typeface="Calibri" panose="020F0502020204030204" pitchFamily="34" charset="0"/>
              <a:cs typeface="Calibri" panose="020F0502020204030204" pitchFamily="34" charset="0"/>
            </a:endParaRPr>
          </a:p>
          <a:p>
            <a:pPr marL="0" indent="0">
              <a:buNone/>
            </a:pPr>
            <a:r>
              <a:rPr lang="en-US" sz="2600" b="1" dirty="0">
                <a:latin typeface="Calibri" panose="020F0502020204030204" pitchFamily="34" charset="0"/>
                <a:cs typeface="Calibri" panose="020F0502020204030204" pitchFamily="34" charset="0"/>
              </a:rPr>
              <a:t>has a disability</a:t>
            </a:r>
          </a:p>
          <a:p>
            <a:pPr marL="0" indent="0">
              <a:buNone/>
            </a:pPr>
            <a:r>
              <a:rPr lang="en-US" sz="2600" b="1" dirty="0">
                <a:latin typeface="Calibri" panose="020F0502020204030204" pitchFamily="34" charset="0"/>
                <a:cs typeface="Calibri" panose="020F0502020204030204" pitchFamily="34" charset="0"/>
              </a:rPr>
              <a:t>is disabled</a:t>
            </a:r>
          </a:p>
          <a:p>
            <a:pPr marL="0" indent="0">
              <a:buNone/>
            </a:pPr>
            <a:r>
              <a:rPr lang="en-US" b="1" dirty="0">
                <a:latin typeface="Calibri" panose="020F0502020204030204" pitchFamily="34" charset="0"/>
                <a:cs typeface="Calibri" panose="020F0502020204030204" pitchFamily="34" charset="0"/>
              </a:rPr>
              <a:t>			</a:t>
            </a:r>
          </a:p>
        </p:txBody>
      </p:sp>
      <p:sp>
        <p:nvSpPr>
          <p:cNvPr id="5" name="Arrow: Right 4" descr="right arrow">
            <a:extLst>
              <a:ext uri="{FF2B5EF4-FFF2-40B4-BE49-F238E27FC236}">
                <a16:creationId xmlns:a16="http://schemas.microsoft.com/office/drawing/2014/main" id="{ECE3948F-E311-4CBA-9509-221F735A2487}"/>
              </a:ext>
            </a:extLst>
          </p:cNvPr>
          <p:cNvSpPr/>
          <p:nvPr/>
        </p:nvSpPr>
        <p:spPr>
          <a:xfrm>
            <a:off x="5468983" y="2255520"/>
            <a:ext cx="775063" cy="2960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descr="right arrow">
            <a:extLst>
              <a:ext uri="{FF2B5EF4-FFF2-40B4-BE49-F238E27FC236}">
                <a16:creationId xmlns:a16="http://schemas.microsoft.com/office/drawing/2014/main" id="{3C37F3FC-0E27-4D05-AB7C-BF1E0B849FFE}"/>
              </a:ext>
            </a:extLst>
          </p:cNvPr>
          <p:cNvSpPr/>
          <p:nvPr/>
        </p:nvSpPr>
        <p:spPr>
          <a:xfrm>
            <a:off x="5508166" y="4637315"/>
            <a:ext cx="775063" cy="2960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31B784C-2551-497D-8443-6F9240F90E8C}"/>
              </a:ext>
              <a:ext uri="{C183D7F6-B498-43B3-948B-1728B52AA6E4}">
                <adec:decorative xmlns:adec="http://schemas.microsoft.com/office/drawing/2017/decorative" val="1"/>
              </a:ext>
            </a:extLst>
          </p:cNvPr>
          <p:cNvCxnSpPr/>
          <p:nvPr/>
        </p:nvCxnSpPr>
        <p:spPr>
          <a:xfrm>
            <a:off x="992777" y="3910149"/>
            <a:ext cx="462425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7205CF-BE5D-4383-B123-A4A2FCA4C531}"/>
              </a:ext>
              <a:ext uri="{C183D7F6-B498-43B3-948B-1728B52AA6E4}">
                <adec:decorative xmlns:adec="http://schemas.microsoft.com/office/drawing/2017/decorative" val="1"/>
              </a:ext>
            </a:extLst>
          </p:cNvPr>
          <p:cNvCxnSpPr/>
          <p:nvPr/>
        </p:nvCxnSpPr>
        <p:spPr>
          <a:xfrm>
            <a:off x="6409526" y="3910156"/>
            <a:ext cx="462425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3252D29A-545E-425B-89A7-B4ED94DCA647}"/>
              </a:ext>
              <a:ext uri="{C183D7F6-B498-43B3-948B-1728B52AA6E4}">
                <adec:decorative xmlns:adec="http://schemas.microsoft.com/office/drawing/2017/decorative" val="1"/>
              </a:ext>
            </a:extLst>
          </p:cNvPr>
          <p:cNvSpPr txBox="1">
            <a:spLocks/>
          </p:cNvSpPr>
          <p:nvPr/>
        </p:nvSpPr>
        <p:spPr>
          <a:xfrm>
            <a:off x="7552522" y="1826804"/>
            <a:ext cx="4238887"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b="1" u="sng" dirty="0">
                <a:latin typeface="Calibri" panose="020F0502020204030204" pitchFamily="34" charset="0"/>
                <a:cs typeface="Calibri" panose="020F0502020204030204" pitchFamily="34" charset="0"/>
              </a:rPr>
              <a:t>Not This </a:t>
            </a:r>
            <a:r>
              <a:rPr lang="en-US" b="1" u="sng" dirty="0">
                <a:latin typeface="Calibri" panose="020F0502020204030204" pitchFamily="34" charset="0"/>
                <a:cs typeface="Calibri" panose="020F0502020204030204" pitchFamily="34" charset="0"/>
                <a:sym typeface="Wingdings" panose="05000000000000000000" pitchFamily="2" charset="2"/>
              </a:rPr>
              <a:t></a:t>
            </a:r>
            <a:endParaRPr lang="en-US" b="1" u="sng" dirty="0">
              <a:latin typeface="Calibri" panose="020F0502020204030204" pitchFamily="34" charset="0"/>
              <a:cs typeface="Calibri" panose="020F0502020204030204" pitchFamily="34" charset="0"/>
            </a:endParaRPr>
          </a:p>
          <a:p>
            <a:pPr marL="0" indent="0">
              <a:buFont typeface="Arial"/>
              <a:buNone/>
            </a:pPr>
            <a:r>
              <a:rPr lang="en-US" b="1" dirty="0">
                <a:latin typeface="Calibri" panose="020F0502020204030204" pitchFamily="34" charset="0"/>
                <a:cs typeface="Calibri" panose="020F0502020204030204" pitchFamily="34" charset="0"/>
              </a:rPr>
              <a:t>differently abled </a:t>
            </a:r>
          </a:p>
          <a:p>
            <a:pPr marL="0" indent="0">
              <a:buFont typeface="Arial"/>
              <a:buNone/>
            </a:pPr>
            <a:r>
              <a:rPr lang="en-US" b="1" dirty="0" err="1">
                <a:latin typeface="Calibri" panose="020F0502020204030204" pitchFamily="34" charset="0"/>
                <a:cs typeface="Calibri" panose="020F0502020204030204" pitchFamily="34" charset="0"/>
              </a:rPr>
              <a:t>handi</a:t>
            </a:r>
            <a:r>
              <a:rPr lang="en-US" b="1" dirty="0">
                <a:latin typeface="Calibri" panose="020F0502020204030204" pitchFamily="34" charset="0"/>
                <a:cs typeface="Calibri" panose="020F0502020204030204" pitchFamily="34" charset="0"/>
              </a:rPr>
              <a:t>-capable</a:t>
            </a:r>
          </a:p>
          <a:p>
            <a:pPr marL="0" indent="0">
              <a:buFont typeface="Arial"/>
              <a:buNone/>
            </a:pPr>
            <a:r>
              <a:rPr lang="en-US" b="1" dirty="0">
                <a:latin typeface="Calibri" panose="020F0502020204030204" pitchFamily="34" charset="0"/>
                <a:cs typeface="Calibri" panose="020F0502020204030204" pitchFamily="34" charset="0"/>
              </a:rPr>
              <a:t>handicap/handicapped</a:t>
            </a:r>
          </a:p>
          <a:p>
            <a:pPr marL="0" indent="0">
              <a:buFont typeface="Arial"/>
              <a:buNone/>
            </a:pPr>
            <a:r>
              <a:rPr lang="en-US" b="1" dirty="0">
                <a:latin typeface="Calibri" panose="020F0502020204030204" pitchFamily="34" charset="0"/>
                <a:cs typeface="Calibri" panose="020F0502020204030204" pitchFamily="34" charset="0"/>
              </a:rPr>
              <a:t>special needs</a:t>
            </a:r>
          </a:p>
          <a:p>
            <a:pPr marL="0" indent="0">
              <a:buFont typeface="Arial"/>
              <a:buNone/>
            </a:pPr>
            <a:endParaRPr lang="en-US" b="1" dirty="0">
              <a:latin typeface="Calibri" panose="020F0502020204030204" pitchFamily="34" charset="0"/>
              <a:cs typeface="Calibri" panose="020F0502020204030204" pitchFamily="34" charset="0"/>
            </a:endParaRPr>
          </a:p>
          <a:p>
            <a:pPr marL="0" indent="0">
              <a:buFont typeface="Arial"/>
              <a:buNone/>
            </a:pPr>
            <a:r>
              <a:rPr lang="en-US" b="1" dirty="0">
                <a:latin typeface="Calibri" panose="020F0502020204030204" pitchFamily="34" charset="0"/>
                <a:cs typeface="Calibri" panose="020F0502020204030204" pitchFamily="34" charset="0"/>
              </a:rPr>
              <a:t>afflicted by</a:t>
            </a:r>
          </a:p>
          <a:p>
            <a:pPr marL="0" indent="0">
              <a:buFont typeface="Arial"/>
              <a:buNone/>
            </a:pPr>
            <a:r>
              <a:rPr lang="en-US" b="1" dirty="0">
                <a:latin typeface="Calibri" panose="020F0502020204030204" pitchFamily="34" charset="0"/>
                <a:cs typeface="Calibri" panose="020F0502020204030204" pitchFamily="34" charset="0"/>
              </a:rPr>
              <a:t>suffers from</a:t>
            </a:r>
          </a:p>
          <a:p>
            <a:pPr marL="0" indent="0">
              <a:buFont typeface="Arial"/>
              <a:buNone/>
            </a:pPr>
            <a:r>
              <a:rPr lang="en-US" b="1" dirty="0">
                <a:latin typeface="Calibri" panose="020F0502020204030204" pitchFamily="34" charset="0"/>
                <a:cs typeface="Calibri" panose="020F0502020204030204" pitchFamily="34" charset="0"/>
              </a:rPr>
              <a:t>victim of</a:t>
            </a:r>
          </a:p>
          <a:p>
            <a:pPr marL="0" indent="0">
              <a:buFont typeface="Arial"/>
              <a:buNone/>
            </a:pPr>
            <a:r>
              <a:rPr lang="en-US" b="1" dirty="0">
                <a:latin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A090CA2D-68AC-4359-8E8B-B4EBAAF03214}"/>
              </a:ext>
            </a:extLst>
          </p:cNvPr>
          <p:cNvSpPr txBox="1"/>
          <p:nvPr/>
        </p:nvSpPr>
        <p:spPr>
          <a:xfrm>
            <a:off x="838200" y="5891935"/>
            <a:ext cx="10650583" cy="3416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Adapted from Emily </a:t>
            </a:r>
            <a:r>
              <a:rPr kumimoji="0" lang="en-US"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Ladau</a:t>
            </a:r>
            <a:r>
              <a:rPr kumimoji="0" lang="en-US"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Demystifying Disability: What to Know, What to Say, and How to be an Ally</a:t>
            </a:r>
          </a:p>
        </p:txBody>
      </p:sp>
    </p:spTree>
    <p:extLst>
      <p:ext uri="{BB962C8B-B14F-4D97-AF65-F5344CB8AC3E}">
        <p14:creationId xmlns:p14="http://schemas.microsoft.com/office/powerpoint/2010/main" val="3188728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1ADD-9866-4A24-A37B-C520F14FC96B}"/>
              </a:ext>
            </a:extLst>
          </p:cNvPr>
          <p:cNvSpPr>
            <a:spLocks noGrp="1"/>
          </p:cNvSpPr>
          <p:nvPr>
            <p:ph type="title"/>
          </p:nvPr>
        </p:nvSpPr>
        <p:spPr/>
        <p:txBody>
          <a:bodyPr/>
          <a:lstStyle/>
          <a:p>
            <a:r>
              <a:rPr lang="en-US" b="1" dirty="0"/>
              <a:t>What to Say II</a:t>
            </a:r>
          </a:p>
        </p:txBody>
      </p:sp>
      <p:sp>
        <p:nvSpPr>
          <p:cNvPr id="3" name="Content Placeholder 2">
            <a:extLst>
              <a:ext uri="{FF2B5EF4-FFF2-40B4-BE49-F238E27FC236}">
                <a16:creationId xmlns:a16="http://schemas.microsoft.com/office/drawing/2014/main" id="{815DA16B-4756-437B-AFD4-A1E680D9F468}"/>
              </a:ext>
            </a:extLst>
          </p:cNvPr>
          <p:cNvSpPr>
            <a:spLocks noGrp="1"/>
          </p:cNvSpPr>
          <p:nvPr>
            <p:ph idx="1"/>
          </p:nvPr>
        </p:nvSpPr>
        <p:spPr>
          <a:xfrm>
            <a:off x="838200" y="1825625"/>
            <a:ext cx="5954486" cy="4351338"/>
          </a:xfrm>
        </p:spPr>
        <p:txBody>
          <a:bodyPr>
            <a:normAutofit lnSpcReduction="10000"/>
          </a:bodyPr>
          <a:lstStyle/>
          <a:p>
            <a:pPr marL="0" indent="0">
              <a:buNone/>
            </a:pPr>
            <a:r>
              <a:rPr lang="en-US" sz="2600" b="1" u="sng" dirty="0">
                <a:latin typeface="Calibri" panose="020F0502020204030204" pitchFamily="34" charset="0"/>
                <a:cs typeface="Calibri" panose="020F0502020204030204" pitchFamily="34" charset="0"/>
              </a:rPr>
              <a:t>Say This </a:t>
            </a:r>
            <a:r>
              <a:rPr lang="en-US" sz="2600" b="1" u="sng" dirty="0">
                <a:latin typeface="Calibri" panose="020F0502020204030204" pitchFamily="34" charset="0"/>
                <a:cs typeface="Calibri" panose="020F0502020204030204" pitchFamily="34" charset="0"/>
                <a:sym typeface="Wingdings" panose="05000000000000000000" pitchFamily="2" charset="2"/>
              </a:rPr>
              <a:t> </a:t>
            </a:r>
            <a:endParaRPr lang="en-US" sz="2600" b="1" u="sng" dirty="0">
              <a:latin typeface="Calibri" panose="020F0502020204030204" pitchFamily="34" charset="0"/>
              <a:cs typeface="Calibri" panose="020F0502020204030204" pitchFamily="34" charset="0"/>
            </a:endParaRPr>
          </a:p>
          <a:p>
            <a:pPr marL="0" indent="0">
              <a:buNone/>
            </a:pPr>
            <a:r>
              <a:rPr lang="en-US" sz="2600" b="1" dirty="0">
                <a:latin typeface="Calibri" panose="020F0502020204030204" pitchFamily="34" charset="0"/>
                <a:cs typeface="Calibri" panose="020F0502020204030204" pitchFamily="34" charset="0"/>
              </a:rPr>
              <a:t>person who is able</a:t>
            </a:r>
          </a:p>
          <a:p>
            <a:pPr marL="0" indent="0">
              <a:buNone/>
            </a:pPr>
            <a:endParaRPr lang="en-US" sz="2600" b="1" dirty="0">
              <a:latin typeface="Calibri" panose="020F0502020204030204" pitchFamily="34" charset="0"/>
              <a:cs typeface="Calibri" panose="020F0502020204030204" pitchFamily="34" charset="0"/>
            </a:endParaRPr>
          </a:p>
          <a:p>
            <a:pPr marL="0" indent="0">
              <a:buNone/>
            </a:pPr>
            <a:r>
              <a:rPr lang="en-US" sz="2600" b="1" dirty="0">
                <a:latin typeface="Calibri" panose="020F0502020204030204" pitchFamily="34" charset="0"/>
                <a:cs typeface="Calibri" panose="020F0502020204030204" pitchFamily="34" charset="0"/>
              </a:rPr>
              <a:t>person who is unable to</a:t>
            </a:r>
          </a:p>
          <a:p>
            <a:pPr marL="0" indent="0">
              <a:buNone/>
            </a:pPr>
            <a:r>
              <a:rPr lang="en-US" sz="2600" b="1" dirty="0">
                <a:latin typeface="Calibri" panose="020F0502020204030204" pitchFamily="34" charset="0"/>
                <a:cs typeface="Calibri" panose="020F0502020204030204" pitchFamily="34" charset="0"/>
              </a:rPr>
              <a:t>person with high support needs</a:t>
            </a:r>
          </a:p>
          <a:p>
            <a:pPr marL="0" indent="0">
              <a:buNone/>
            </a:pPr>
            <a:endParaRPr lang="en-US" sz="2600" b="1" dirty="0">
              <a:latin typeface="Calibri" panose="020F0502020204030204" pitchFamily="34" charset="0"/>
              <a:cs typeface="Calibri" panose="020F0502020204030204" pitchFamily="34" charset="0"/>
            </a:endParaRPr>
          </a:p>
          <a:p>
            <a:pPr marL="0" indent="0">
              <a:buNone/>
            </a:pPr>
            <a:endParaRPr lang="en-US" sz="2600" b="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			</a:t>
            </a:r>
          </a:p>
        </p:txBody>
      </p:sp>
      <p:sp>
        <p:nvSpPr>
          <p:cNvPr id="4" name="Content Placeholder 2">
            <a:extLst>
              <a:ext uri="{FF2B5EF4-FFF2-40B4-BE49-F238E27FC236}">
                <a16:creationId xmlns:a16="http://schemas.microsoft.com/office/drawing/2014/main" id="{3252D29A-545E-425B-89A7-B4ED94DCA647}"/>
              </a:ext>
            </a:extLst>
          </p:cNvPr>
          <p:cNvSpPr txBox="1">
            <a:spLocks/>
          </p:cNvSpPr>
          <p:nvPr/>
        </p:nvSpPr>
        <p:spPr>
          <a:xfrm>
            <a:off x="7552522" y="1826804"/>
            <a:ext cx="42388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b="1" u="sng" dirty="0">
                <a:latin typeface="Calibri" panose="020F0502020204030204" pitchFamily="34" charset="0"/>
                <a:cs typeface="Calibri" panose="020F0502020204030204" pitchFamily="34" charset="0"/>
              </a:rPr>
              <a:t>Not This </a:t>
            </a:r>
            <a:r>
              <a:rPr lang="en-US" b="1" u="sng" dirty="0">
                <a:latin typeface="Calibri" panose="020F0502020204030204" pitchFamily="34" charset="0"/>
                <a:cs typeface="Calibri" panose="020F0502020204030204" pitchFamily="34" charset="0"/>
                <a:sym typeface="Wingdings" panose="05000000000000000000" pitchFamily="2" charset="2"/>
              </a:rPr>
              <a:t></a:t>
            </a:r>
            <a:endParaRPr lang="en-US" b="1" u="sng" dirty="0">
              <a:latin typeface="Calibri" panose="020F0502020204030204" pitchFamily="34" charset="0"/>
              <a:cs typeface="Calibri" panose="020F0502020204030204" pitchFamily="34" charset="0"/>
            </a:endParaRPr>
          </a:p>
          <a:p>
            <a:pPr marL="0" indent="0">
              <a:buFont typeface="Arial"/>
              <a:buNone/>
            </a:pPr>
            <a:r>
              <a:rPr lang="en-US" sz="2600" b="1" dirty="0">
                <a:latin typeface="Calibri" panose="020F0502020204030204" pitchFamily="34" charset="0"/>
                <a:cs typeface="Calibri" panose="020F0502020204030204" pitchFamily="34" charset="0"/>
              </a:rPr>
              <a:t>high functioning</a:t>
            </a:r>
          </a:p>
          <a:p>
            <a:pPr marL="0" indent="0">
              <a:buFont typeface="Arial"/>
              <a:buNone/>
            </a:pPr>
            <a:endParaRPr lang="en-US" sz="2600" b="1" dirty="0">
              <a:latin typeface="Calibri" panose="020F0502020204030204" pitchFamily="34" charset="0"/>
              <a:cs typeface="Calibri" panose="020F0502020204030204" pitchFamily="34" charset="0"/>
            </a:endParaRPr>
          </a:p>
          <a:p>
            <a:pPr marL="0" indent="0">
              <a:buFont typeface="Arial"/>
              <a:buNone/>
            </a:pPr>
            <a:r>
              <a:rPr lang="en-US" sz="2600" b="1" dirty="0">
                <a:latin typeface="Calibri" panose="020F0502020204030204" pitchFamily="34" charset="0"/>
                <a:cs typeface="Calibri" panose="020F0502020204030204" pitchFamily="34" charset="0"/>
              </a:rPr>
              <a:t>low functioning</a:t>
            </a:r>
          </a:p>
          <a:p>
            <a:pPr marL="0" indent="0">
              <a:buFont typeface="Arial"/>
              <a:buNone/>
            </a:pPr>
            <a:endParaRPr lang="en-US" sz="2600" b="1" dirty="0">
              <a:latin typeface="Calibri" panose="020F0502020204030204" pitchFamily="34" charset="0"/>
              <a:cs typeface="Calibri" panose="020F0502020204030204" pitchFamily="34" charset="0"/>
            </a:endParaRPr>
          </a:p>
          <a:p>
            <a:pPr marL="0" indent="0">
              <a:buFont typeface="Arial"/>
              <a:buNone/>
            </a:pPr>
            <a:r>
              <a:rPr lang="en-US" b="1" dirty="0">
                <a:latin typeface="Calibri" panose="020F0502020204030204" pitchFamily="34" charset="0"/>
                <a:cs typeface="Calibri" panose="020F0502020204030204" pitchFamily="34" charset="0"/>
              </a:rPr>
              <a:t>			</a:t>
            </a:r>
          </a:p>
        </p:txBody>
      </p:sp>
      <p:sp>
        <p:nvSpPr>
          <p:cNvPr id="5" name="Arrow: Right 4" descr="right arrow">
            <a:extLst>
              <a:ext uri="{FF2B5EF4-FFF2-40B4-BE49-F238E27FC236}">
                <a16:creationId xmlns:a16="http://schemas.microsoft.com/office/drawing/2014/main" id="{ECE3948F-E311-4CBA-9509-221F735A2487}"/>
              </a:ext>
            </a:extLst>
          </p:cNvPr>
          <p:cNvSpPr/>
          <p:nvPr/>
        </p:nvSpPr>
        <p:spPr>
          <a:xfrm>
            <a:off x="5468983" y="2255520"/>
            <a:ext cx="775063" cy="2960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descr="right arrow">
            <a:extLst>
              <a:ext uri="{FF2B5EF4-FFF2-40B4-BE49-F238E27FC236}">
                <a16:creationId xmlns:a16="http://schemas.microsoft.com/office/drawing/2014/main" id="{D5403157-BE48-4518-BD12-2E2DDDFC9187}"/>
              </a:ext>
            </a:extLst>
          </p:cNvPr>
          <p:cNvSpPr/>
          <p:nvPr/>
        </p:nvSpPr>
        <p:spPr>
          <a:xfrm>
            <a:off x="5508166" y="3235236"/>
            <a:ext cx="775063" cy="2960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B0817B8-7E67-40DA-9630-43B73213CDC9}"/>
              </a:ext>
              <a:ext uri="{C183D7F6-B498-43B3-948B-1728B52AA6E4}">
                <adec:decorative xmlns:adec="http://schemas.microsoft.com/office/drawing/2017/decorative" val="1"/>
              </a:ext>
            </a:extLst>
          </p:cNvPr>
          <p:cNvCxnSpPr/>
          <p:nvPr/>
        </p:nvCxnSpPr>
        <p:spPr>
          <a:xfrm>
            <a:off x="818603" y="2934798"/>
            <a:ext cx="462425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74E2A5-A1C6-4DAA-B919-01D224AC9B65}"/>
              </a:ext>
              <a:ext uri="{C183D7F6-B498-43B3-948B-1728B52AA6E4}">
                <adec:decorative xmlns:adec="http://schemas.microsoft.com/office/drawing/2017/decorative" val="1"/>
              </a:ext>
            </a:extLst>
          </p:cNvPr>
          <p:cNvCxnSpPr/>
          <p:nvPr/>
        </p:nvCxnSpPr>
        <p:spPr>
          <a:xfrm>
            <a:off x="6278902" y="2943501"/>
            <a:ext cx="462425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8E5071A-117A-4BAF-B8A2-2FD45EE9D1A5}"/>
              </a:ext>
            </a:extLst>
          </p:cNvPr>
          <p:cNvSpPr txBox="1"/>
          <p:nvPr/>
        </p:nvSpPr>
        <p:spPr>
          <a:xfrm>
            <a:off x="400591" y="5993502"/>
            <a:ext cx="10650583" cy="20313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800" b="0" i="0" u="none" strike="noStrike" kern="1200" cap="none" spc="0" normalizeH="0" baseline="0" noProof="0" dirty="0">
                <a:ln>
                  <a:noFill/>
                </a:ln>
                <a:solidFill>
                  <a:srgbClr val="4C4D4C"/>
                </a:solidFill>
                <a:effectLst/>
                <a:uLnTx/>
                <a:uFillTx/>
                <a:latin typeface="Calibri" panose="020F0502020204030204" pitchFamily="34" charset="0"/>
                <a:ea typeface="+mn-ea"/>
                <a:cs typeface="Calibri" panose="020F0502020204030204" pitchFamily="34" charset="0"/>
              </a:rPr>
              <a:t>Adapted from Emily </a:t>
            </a:r>
            <a:r>
              <a:rPr kumimoji="0" lang="en-US" sz="800" b="0" i="0" u="none" strike="noStrike" kern="1200" cap="none" spc="0" normalizeH="0" baseline="0" noProof="0" dirty="0" err="1">
                <a:ln>
                  <a:noFill/>
                </a:ln>
                <a:solidFill>
                  <a:srgbClr val="4C4D4C"/>
                </a:solidFill>
                <a:effectLst/>
                <a:uLnTx/>
                <a:uFillTx/>
                <a:latin typeface="Calibri" panose="020F0502020204030204" pitchFamily="34" charset="0"/>
                <a:ea typeface="+mn-ea"/>
                <a:cs typeface="Calibri" panose="020F0502020204030204" pitchFamily="34" charset="0"/>
              </a:rPr>
              <a:t>Ladau</a:t>
            </a:r>
            <a:r>
              <a:rPr kumimoji="0" lang="en-US" sz="800" b="0" i="1" u="none" strike="noStrike" kern="1200" cap="none" spc="0" normalizeH="0" baseline="0" noProof="0" dirty="0">
                <a:ln>
                  <a:noFill/>
                </a:ln>
                <a:solidFill>
                  <a:srgbClr val="4C4D4C"/>
                </a:solidFill>
                <a:effectLst/>
                <a:uLnTx/>
                <a:uFillTx/>
                <a:latin typeface="Calibri" panose="020F0502020204030204" pitchFamily="34" charset="0"/>
                <a:ea typeface="+mn-ea"/>
                <a:cs typeface="Calibri" panose="020F0502020204030204" pitchFamily="34" charset="0"/>
              </a:rPr>
              <a:t>, Demystifying Disability: What to Know, What to Say, and How to be an Ally</a:t>
            </a:r>
          </a:p>
        </p:txBody>
      </p:sp>
    </p:spTree>
    <p:extLst>
      <p:ext uri="{BB962C8B-B14F-4D97-AF65-F5344CB8AC3E}">
        <p14:creationId xmlns:p14="http://schemas.microsoft.com/office/powerpoint/2010/main" val="351666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a:xfrm>
            <a:off x="838200" y="365125"/>
            <a:ext cx="10515600" cy="1325563"/>
          </a:xfrm>
        </p:spPr>
        <p:txBody>
          <a:bodyPr anchor="ctr">
            <a:normAutofit/>
          </a:bodyPr>
          <a:lstStyle/>
          <a:p>
            <a:r>
              <a:rPr lang="en-US" b="1" dirty="0"/>
              <a:t>The ADA is Civil Rights Legislation</a:t>
            </a:r>
            <a:endParaRPr lang="en-US" dirty="0"/>
          </a:p>
        </p:txBody>
      </p:sp>
      <p:sp>
        <p:nvSpPr>
          <p:cNvPr id="3" name="Content Placeholder 2"/>
          <p:cNvSpPr>
            <a:spLocks noGrp="1"/>
          </p:cNvSpPr>
          <p:nvPr>
            <p:ph sz="half" idx="1"/>
          </p:nvPr>
        </p:nvSpPr>
        <p:spPr>
          <a:xfrm>
            <a:off x="304800" y="1828800"/>
            <a:ext cx="5181600" cy="4351338"/>
          </a:xfrm>
        </p:spPr>
        <p:txBody>
          <a:bodyPr>
            <a:normAutofit/>
          </a:bodyPr>
          <a:lstStyle/>
          <a:p>
            <a:pPr lvl="1">
              <a:spcBef>
                <a:spcPts val="1200"/>
              </a:spcBef>
              <a:spcAft>
                <a:spcPts val="600"/>
              </a:spcAft>
            </a:pPr>
            <a:r>
              <a:rPr lang="en-US" sz="2800" dirty="0"/>
              <a:t>Remove barriers</a:t>
            </a:r>
          </a:p>
          <a:p>
            <a:pPr lvl="1">
              <a:spcBef>
                <a:spcPts val="1200"/>
              </a:spcBef>
              <a:spcAft>
                <a:spcPts val="600"/>
              </a:spcAft>
            </a:pPr>
            <a:r>
              <a:rPr lang="en-US" sz="2800" dirty="0"/>
              <a:t>Provide equity of access</a:t>
            </a:r>
          </a:p>
          <a:p>
            <a:pPr lvl="1">
              <a:spcBef>
                <a:spcPts val="1200"/>
              </a:spcBef>
              <a:spcAft>
                <a:spcPts val="600"/>
              </a:spcAft>
            </a:pPr>
            <a:r>
              <a:rPr lang="en-US" sz="2800" dirty="0"/>
              <a:t>Ensure equal opportunity for people with disabilities in society</a:t>
            </a:r>
          </a:p>
        </p:txBody>
      </p:sp>
      <p:pic>
        <p:nvPicPr>
          <p:cNvPr id="4" name="Picture 3">
            <a:extLst>
              <a:ext uri="{FF2B5EF4-FFF2-40B4-BE49-F238E27FC236}">
                <a16:creationId xmlns:a16="http://schemas.microsoft.com/office/drawing/2014/main" id="{F0FBF2F3-799B-46AC-BC06-FD2D1EB1B29C}"/>
              </a:ext>
            </a:extLst>
          </p:cNvPr>
          <p:cNvPicPr>
            <a:picLocks noChangeAspect="1"/>
          </p:cNvPicPr>
          <p:nvPr/>
        </p:nvPicPr>
        <p:blipFill>
          <a:blip r:embed="rId3"/>
          <a:stretch>
            <a:fillRect/>
          </a:stretch>
        </p:blipFill>
        <p:spPr>
          <a:xfrm>
            <a:off x="5427144" y="2971800"/>
            <a:ext cx="6307656" cy="3484980"/>
          </a:xfrm>
          <a:prstGeom prst="rect">
            <a:avLst/>
          </a:prstGeom>
          <a:noFill/>
          <a:ln w="15875">
            <a:solidFill>
              <a:schemeClr val="tx1">
                <a:alpha val="40000"/>
              </a:schemeClr>
            </a:solidFill>
          </a:ln>
          <a:effectLst>
            <a:innerShdw blurRad="57150" dist="38100" dir="14460000">
              <a:srgbClr val="000000">
                <a:alpha val="70000"/>
              </a:srgbClr>
            </a:innerShdw>
          </a:effectLst>
        </p:spPr>
      </p:pic>
    </p:spTree>
    <p:extLst>
      <p:ext uri="{BB962C8B-B14F-4D97-AF65-F5344CB8AC3E}">
        <p14:creationId xmlns:p14="http://schemas.microsoft.com/office/powerpoint/2010/main" val="66024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1ADD-9866-4A24-A37B-C520F14FC96B}"/>
              </a:ext>
            </a:extLst>
          </p:cNvPr>
          <p:cNvSpPr>
            <a:spLocks noGrp="1"/>
          </p:cNvSpPr>
          <p:nvPr>
            <p:ph type="title"/>
          </p:nvPr>
        </p:nvSpPr>
        <p:spPr/>
        <p:txBody>
          <a:bodyPr/>
          <a:lstStyle/>
          <a:p>
            <a:r>
              <a:rPr lang="en-US" b="1" dirty="0"/>
              <a:t>What to Say III</a:t>
            </a:r>
          </a:p>
        </p:txBody>
      </p:sp>
      <p:sp>
        <p:nvSpPr>
          <p:cNvPr id="3" name="Content Placeholder 2">
            <a:extLst>
              <a:ext uri="{FF2B5EF4-FFF2-40B4-BE49-F238E27FC236}">
                <a16:creationId xmlns:a16="http://schemas.microsoft.com/office/drawing/2014/main" id="{815DA16B-4756-437B-AFD4-A1E680D9F468}"/>
              </a:ext>
            </a:extLst>
          </p:cNvPr>
          <p:cNvSpPr>
            <a:spLocks noGrp="1"/>
          </p:cNvSpPr>
          <p:nvPr>
            <p:ph idx="1"/>
          </p:nvPr>
        </p:nvSpPr>
        <p:spPr>
          <a:xfrm>
            <a:off x="838200" y="1825625"/>
            <a:ext cx="5954486" cy="4351338"/>
          </a:xfrm>
        </p:spPr>
        <p:txBody>
          <a:bodyPr>
            <a:normAutofit fontScale="77500" lnSpcReduction="20000"/>
          </a:bodyPr>
          <a:lstStyle/>
          <a:p>
            <a:pPr marL="0" indent="0">
              <a:buNone/>
            </a:pPr>
            <a:r>
              <a:rPr lang="en-US" sz="2600" b="1" u="sng" dirty="0">
                <a:latin typeface="Calibri" panose="020F0502020204030204" pitchFamily="34" charset="0"/>
                <a:cs typeface="Calibri" panose="020F0502020204030204" pitchFamily="34" charset="0"/>
              </a:rPr>
              <a:t>Say This </a:t>
            </a:r>
            <a:r>
              <a:rPr lang="en-US" sz="2600" b="1" u="sng" dirty="0">
                <a:latin typeface="Calibri" panose="020F0502020204030204" pitchFamily="34" charset="0"/>
                <a:cs typeface="Calibri" panose="020F0502020204030204" pitchFamily="34" charset="0"/>
                <a:sym typeface="Wingdings" panose="05000000000000000000" pitchFamily="2" charset="2"/>
              </a:rPr>
              <a:t> </a:t>
            </a:r>
            <a:endParaRPr lang="en-US" sz="2600" b="1" u="sng" dirty="0">
              <a:latin typeface="Calibri" panose="020F0502020204030204" pitchFamily="34" charset="0"/>
              <a:cs typeface="Calibri" panose="020F0502020204030204" pitchFamily="34" charset="0"/>
            </a:endParaRPr>
          </a:p>
          <a:p>
            <a:pPr marL="0" indent="0">
              <a:buNone/>
            </a:pPr>
            <a:r>
              <a:rPr lang="en-US" sz="2600" b="1" dirty="0">
                <a:latin typeface="Calibri" panose="020F0502020204030204" pitchFamily="34" charset="0"/>
                <a:cs typeface="Calibri" panose="020F0502020204030204" pitchFamily="34" charset="0"/>
              </a:rPr>
              <a:t>neurodivergent</a:t>
            </a:r>
          </a:p>
          <a:p>
            <a:pPr marL="0" indent="0">
              <a:buNone/>
            </a:pPr>
            <a:r>
              <a:rPr lang="en-US" sz="2600" b="1" dirty="0">
                <a:latin typeface="Calibri" panose="020F0502020204030204" pitchFamily="34" charset="0"/>
                <a:cs typeface="Calibri" panose="020F0502020204030204" pitchFamily="34" charset="0"/>
              </a:rPr>
              <a:t>person with Autism/Autistic person</a:t>
            </a:r>
          </a:p>
          <a:p>
            <a:pPr marL="0" indent="0">
              <a:buNone/>
            </a:pPr>
            <a:r>
              <a:rPr lang="en-US" sz="2600" b="1" dirty="0">
                <a:latin typeface="Calibri" panose="020F0502020204030204" pitchFamily="34" charset="0"/>
                <a:cs typeface="Calibri" panose="020F0502020204030204" pitchFamily="34" charset="0"/>
              </a:rPr>
              <a:t>person with a cognitive disability/cognitively disabled person</a:t>
            </a:r>
          </a:p>
          <a:p>
            <a:pPr marL="0" indent="0">
              <a:buNone/>
            </a:pPr>
            <a:r>
              <a:rPr lang="en-US" sz="2600" b="1" dirty="0">
                <a:latin typeface="Calibri" panose="020F0502020204030204" pitchFamily="34" charset="0"/>
                <a:cs typeface="Calibri" panose="020F0502020204030204" pitchFamily="34" charset="0"/>
              </a:rPr>
              <a:t>person with an intellectual disability/intellectually disabled person</a:t>
            </a:r>
          </a:p>
          <a:p>
            <a:pPr marL="0" indent="0">
              <a:buNone/>
            </a:pPr>
            <a:r>
              <a:rPr lang="en-US" sz="2600" b="1" dirty="0">
                <a:latin typeface="Calibri" panose="020F0502020204030204" pitchFamily="34" charset="0"/>
                <a:cs typeface="Calibri" panose="020F0502020204030204" pitchFamily="34" charset="0"/>
              </a:rPr>
              <a:t>person with a learning disability/learning disabled person</a:t>
            </a:r>
          </a:p>
          <a:p>
            <a:pPr marL="0" indent="0">
              <a:buNone/>
            </a:pPr>
            <a:endParaRPr lang="en-US" sz="2600" b="1" dirty="0">
              <a:latin typeface="Calibri" panose="020F0502020204030204" pitchFamily="34" charset="0"/>
              <a:cs typeface="Calibri" panose="020F0502020204030204" pitchFamily="34" charset="0"/>
            </a:endParaRPr>
          </a:p>
          <a:p>
            <a:pPr marL="0" indent="0">
              <a:buNone/>
            </a:pPr>
            <a:endParaRPr lang="en-US" sz="2600" b="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			</a:t>
            </a:r>
          </a:p>
        </p:txBody>
      </p:sp>
      <p:sp>
        <p:nvSpPr>
          <p:cNvPr id="4" name="Content Placeholder 2">
            <a:extLst>
              <a:ext uri="{FF2B5EF4-FFF2-40B4-BE49-F238E27FC236}">
                <a16:creationId xmlns:a16="http://schemas.microsoft.com/office/drawing/2014/main" id="{3252D29A-545E-425B-89A7-B4ED94DCA647}"/>
              </a:ext>
            </a:extLst>
          </p:cNvPr>
          <p:cNvSpPr txBox="1">
            <a:spLocks/>
          </p:cNvSpPr>
          <p:nvPr/>
        </p:nvSpPr>
        <p:spPr>
          <a:xfrm>
            <a:off x="7552522" y="1826804"/>
            <a:ext cx="42388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u="sng" dirty="0">
                <a:latin typeface="Calibri" panose="020F0502020204030204" pitchFamily="34" charset="0"/>
                <a:cs typeface="Calibri" panose="020F0502020204030204" pitchFamily="34" charset="0"/>
              </a:rPr>
              <a:t>Not This </a:t>
            </a:r>
            <a:r>
              <a:rPr lang="en-US" sz="2400" b="1" u="sng" dirty="0">
                <a:latin typeface="Calibri" panose="020F0502020204030204" pitchFamily="34" charset="0"/>
                <a:cs typeface="Calibri" panose="020F0502020204030204" pitchFamily="34" charset="0"/>
                <a:sym typeface="Wingdings" panose="05000000000000000000" pitchFamily="2" charset="2"/>
              </a:rPr>
              <a:t></a:t>
            </a:r>
            <a:endParaRPr lang="en-US" sz="2400" b="1" u="sng" dirty="0">
              <a:latin typeface="Calibri" panose="020F0502020204030204" pitchFamily="34" charset="0"/>
              <a:cs typeface="Calibri" panose="020F0502020204030204" pitchFamily="34" charset="0"/>
            </a:endParaRPr>
          </a:p>
          <a:p>
            <a:pPr marL="0" indent="0">
              <a:buFont typeface="Arial"/>
              <a:buNone/>
            </a:pPr>
            <a:r>
              <a:rPr lang="en-US" sz="2400" b="1" dirty="0">
                <a:latin typeface="Calibri" panose="020F0502020204030204" pitchFamily="34" charset="0"/>
                <a:cs typeface="Calibri" panose="020F0502020204030204" pitchFamily="34" charset="0"/>
              </a:rPr>
              <a:t>mentally challenged</a:t>
            </a:r>
          </a:p>
          <a:p>
            <a:pPr marL="0" indent="0">
              <a:buFont typeface="Arial"/>
              <a:buNone/>
            </a:pPr>
            <a:r>
              <a:rPr lang="en-US" sz="2400" b="1" dirty="0">
                <a:latin typeface="Calibri" panose="020F0502020204030204" pitchFamily="34" charset="0"/>
                <a:cs typeface="Calibri" panose="020F0502020204030204" pitchFamily="34" charset="0"/>
              </a:rPr>
              <a:t>mentally handicapped</a:t>
            </a:r>
          </a:p>
          <a:p>
            <a:pPr marL="0" indent="0">
              <a:buFont typeface="Arial"/>
              <a:buNone/>
            </a:pPr>
            <a:r>
              <a:rPr lang="en-US" sz="2400" b="1" dirty="0">
                <a:latin typeface="Calibri" panose="020F0502020204030204" pitchFamily="34" charset="0"/>
                <a:cs typeface="Calibri" panose="020F0502020204030204" pitchFamily="34" charset="0"/>
              </a:rPr>
              <a:t>mentally retarded</a:t>
            </a:r>
          </a:p>
          <a:p>
            <a:pPr marL="0" indent="0">
              <a:buFont typeface="Arial"/>
              <a:buNone/>
            </a:pPr>
            <a:r>
              <a:rPr lang="en-US" sz="2400" b="1" dirty="0">
                <a:latin typeface="Calibri" panose="020F0502020204030204" pitchFamily="34" charset="0"/>
                <a:cs typeface="Calibri" panose="020F0502020204030204" pitchFamily="34" charset="0"/>
              </a:rPr>
              <a:t>slow</a:t>
            </a:r>
          </a:p>
          <a:p>
            <a:pPr marL="0" indent="0">
              <a:buFont typeface="Arial"/>
              <a:buNone/>
            </a:pPr>
            <a:r>
              <a:rPr lang="en-US" sz="2400" b="1" dirty="0">
                <a:latin typeface="Calibri" panose="020F0502020204030204" pitchFamily="34" charset="0"/>
                <a:cs typeface="Calibri" panose="020F0502020204030204" pitchFamily="34" charset="0"/>
              </a:rPr>
              <a:t>special ed</a:t>
            </a:r>
          </a:p>
          <a:p>
            <a:pPr marL="0" indent="0">
              <a:buFont typeface="Arial"/>
              <a:buNone/>
            </a:pPr>
            <a:r>
              <a:rPr lang="en-US" b="1" dirty="0">
                <a:latin typeface="Calibri" panose="020F0502020204030204" pitchFamily="34" charset="0"/>
                <a:cs typeface="Calibri" panose="020F0502020204030204" pitchFamily="34" charset="0"/>
              </a:rPr>
              <a:t>			</a:t>
            </a:r>
          </a:p>
        </p:txBody>
      </p:sp>
      <p:sp>
        <p:nvSpPr>
          <p:cNvPr id="7" name="Arrow: Right 6" descr="right arrow">
            <a:extLst>
              <a:ext uri="{FF2B5EF4-FFF2-40B4-BE49-F238E27FC236}">
                <a16:creationId xmlns:a16="http://schemas.microsoft.com/office/drawing/2014/main" id="{D5403157-BE48-4518-BD12-2E2DDDFC9187}"/>
              </a:ext>
            </a:extLst>
          </p:cNvPr>
          <p:cNvSpPr/>
          <p:nvPr/>
        </p:nvSpPr>
        <p:spPr>
          <a:xfrm>
            <a:off x="5812971" y="1933305"/>
            <a:ext cx="775063" cy="2960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28F671-61F6-40B1-A387-5BFC7087C54B}"/>
              </a:ext>
            </a:extLst>
          </p:cNvPr>
          <p:cNvSpPr txBox="1"/>
          <p:nvPr/>
        </p:nvSpPr>
        <p:spPr>
          <a:xfrm>
            <a:off x="400591" y="5993502"/>
            <a:ext cx="10650583" cy="20313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800" b="0" i="0" u="none" strike="noStrike" kern="1200" cap="none" spc="0" normalizeH="0" baseline="0" noProof="0" dirty="0">
                <a:ln>
                  <a:noFill/>
                </a:ln>
                <a:solidFill>
                  <a:srgbClr val="4C4D4C"/>
                </a:solidFill>
                <a:effectLst/>
                <a:uLnTx/>
                <a:uFillTx/>
                <a:latin typeface="Calibri" panose="020F0502020204030204" pitchFamily="34" charset="0"/>
                <a:ea typeface="+mn-ea"/>
                <a:cs typeface="Calibri" panose="020F0502020204030204" pitchFamily="34" charset="0"/>
              </a:rPr>
              <a:t>Adapted from Emily </a:t>
            </a:r>
            <a:r>
              <a:rPr kumimoji="0" lang="en-US" sz="800" b="0" i="0" u="none" strike="noStrike" kern="1200" cap="none" spc="0" normalizeH="0" baseline="0" noProof="0" dirty="0" err="1">
                <a:ln>
                  <a:noFill/>
                </a:ln>
                <a:solidFill>
                  <a:srgbClr val="4C4D4C"/>
                </a:solidFill>
                <a:effectLst/>
                <a:uLnTx/>
                <a:uFillTx/>
                <a:latin typeface="Calibri" panose="020F0502020204030204" pitchFamily="34" charset="0"/>
                <a:ea typeface="+mn-ea"/>
                <a:cs typeface="Calibri" panose="020F0502020204030204" pitchFamily="34" charset="0"/>
              </a:rPr>
              <a:t>Ladau</a:t>
            </a:r>
            <a:r>
              <a:rPr kumimoji="0" lang="en-US" sz="800" b="0" i="1" u="none" strike="noStrike" kern="1200" cap="none" spc="0" normalizeH="0" baseline="0" noProof="0" dirty="0">
                <a:ln>
                  <a:noFill/>
                </a:ln>
                <a:solidFill>
                  <a:srgbClr val="4C4D4C"/>
                </a:solidFill>
                <a:effectLst/>
                <a:uLnTx/>
                <a:uFillTx/>
                <a:latin typeface="Calibri" panose="020F0502020204030204" pitchFamily="34" charset="0"/>
                <a:ea typeface="+mn-ea"/>
                <a:cs typeface="Calibri" panose="020F0502020204030204" pitchFamily="34" charset="0"/>
              </a:rPr>
              <a:t>, Demystifying Disability: What to Know, What to Say, and How to be an Ally</a:t>
            </a:r>
          </a:p>
        </p:txBody>
      </p:sp>
    </p:spTree>
    <p:extLst>
      <p:ext uri="{BB962C8B-B14F-4D97-AF65-F5344CB8AC3E}">
        <p14:creationId xmlns:p14="http://schemas.microsoft.com/office/powerpoint/2010/main" val="9359021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1ADD-9866-4A24-A37B-C520F14FC96B}"/>
              </a:ext>
            </a:extLst>
          </p:cNvPr>
          <p:cNvSpPr>
            <a:spLocks noGrp="1"/>
          </p:cNvSpPr>
          <p:nvPr>
            <p:ph type="title"/>
          </p:nvPr>
        </p:nvSpPr>
        <p:spPr/>
        <p:txBody>
          <a:bodyPr/>
          <a:lstStyle/>
          <a:p>
            <a:r>
              <a:rPr lang="en-US" b="1" dirty="0"/>
              <a:t>What to Say IV</a:t>
            </a:r>
          </a:p>
        </p:txBody>
      </p:sp>
      <p:sp>
        <p:nvSpPr>
          <p:cNvPr id="3" name="Content Placeholder 2">
            <a:extLst>
              <a:ext uri="{FF2B5EF4-FFF2-40B4-BE49-F238E27FC236}">
                <a16:creationId xmlns:a16="http://schemas.microsoft.com/office/drawing/2014/main" id="{815DA16B-4756-437B-AFD4-A1E680D9F468}"/>
              </a:ext>
            </a:extLst>
          </p:cNvPr>
          <p:cNvSpPr>
            <a:spLocks noGrp="1"/>
          </p:cNvSpPr>
          <p:nvPr>
            <p:ph idx="1"/>
          </p:nvPr>
        </p:nvSpPr>
        <p:spPr>
          <a:xfrm>
            <a:off x="838200" y="1825625"/>
            <a:ext cx="5954486" cy="4351338"/>
          </a:xfrm>
        </p:spPr>
        <p:txBody>
          <a:bodyPr>
            <a:normAutofit lnSpcReduction="10000"/>
          </a:bodyPr>
          <a:lstStyle/>
          <a:p>
            <a:pPr marL="0" indent="0">
              <a:buNone/>
            </a:pPr>
            <a:r>
              <a:rPr lang="en-US" sz="2600" b="1" u="sng" dirty="0">
                <a:latin typeface="Calibri" panose="020F0502020204030204" pitchFamily="34" charset="0"/>
                <a:cs typeface="Calibri" panose="020F0502020204030204" pitchFamily="34" charset="0"/>
              </a:rPr>
              <a:t>Say This </a:t>
            </a:r>
            <a:r>
              <a:rPr lang="en-US" sz="2600" b="1" u="sng" dirty="0">
                <a:latin typeface="Calibri" panose="020F0502020204030204" pitchFamily="34" charset="0"/>
                <a:cs typeface="Calibri" panose="020F0502020204030204" pitchFamily="34" charset="0"/>
                <a:sym typeface="Wingdings" panose="05000000000000000000" pitchFamily="2" charset="2"/>
              </a:rPr>
              <a:t> </a:t>
            </a:r>
            <a:endParaRPr lang="en-US" sz="2600" b="1" u="sng" dirty="0">
              <a:latin typeface="Calibri" panose="020F0502020204030204" pitchFamily="34" charset="0"/>
              <a:cs typeface="Calibri" panose="020F0502020204030204" pitchFamily="34" charset="0"/>
            </a:endParaRPr>
          </a:p>
          <a:p>
            <a:pPr marL="0" indent="0">
              <a:buNone/>
            </a:pPr>
            <a:r>
              <a:rPr lang="en-US" sz="2600" b="1" dirty="0">
                <a:latin typeface="Calibri" panose="020F0502020204030204" pitchFamily="34" charset="0"/>
                <a:cs typeface="Calibri" panose="020F0502020204030204" pitchFamily="34" charset="0"/>
              </a:rPr>
              <a:t>abled-bodied (if not physically disabled)</a:t>
            </a:r>
          </a:p>
          <a:p>
            <a:pPr marL="0" indent="0">
              <a:buNone/>
            </a:pPr>
            <a:r>
              <a:rPr lang="en-US" sz="2600" b="1" dirty="0">
                <a:latin typeface="Calibri" panose="020F0502020204030204" pitchFamily="34" charset="0"/>
                <a:cs typeface="Calibri" panose="020F0502020204030204" pitchFamily="34" charset="0"/>
              </a:rPr>
              <a:t>does not have a disability</a:t>
            </a:r>
          </a:p>
          <a:p>
            <a:pPr marL="0" indent="0">
              <a:buNone/>
            </a:pPr>
            <a:r>
              <a:rPr lang="en-US" sz="2600" b="1" dirty="0">
                <a:latin typeface="Calibri" panose="020F0502020204030204" pitchFamily="34" charset="0"/>
                <a:cs typeface="Calibri" panose="020F0502020204030204" pitchFamily="34" charset="0"/>
              </a:rPr>
              <a:t>neurotypical (if not neurodivergent</a:t>
            </a:r>
          </a:p>
          <a:p>
            <a:pPr marL="0" indent="0">
              <a:buNone/>
            </a:pPr>
            <a:r>
              <a:rPr lang="en-US" sz="2600" b="1" dirty="0">
                <a:latin typeface="Calibri" panose="020F0502020204030204" pitchFamily="34" charset="0"/>
                <a:cs typeface="Calibri" panose="020F0502020204030204" pitchFamily="34" charset="0"/>
              </a:rPr>
              <a:t>nondisabled </a:t>
            </a:r>
          </a:p>
          <a:p>
            <a:pPr marL="0" indent="0">
              <a:buNone/>
            </a:pPr>
            <a:endParaRPr lang="en-US" sz="2600" b="1" dirty="0">
              <a:latin typeface="Calibri" panose="020F0502020204030204" pitchFamily="34" charset="0"/>
              <a:cs typeface="Calibri" panose="020F0502020204030204" pitchFamily="34" charset="0"/>
            </a:endParaRPr>
          </a:p>
          <a:p>
            <a:pPr marL="0" indent="0">
              <a:buNone/>
            </a:pPr>
            <a:endParaRPr lang="en-US" sz="2600" b="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			</a:t>
            </a:r>
          </a:p>
        </p:txBody>
      </p:sp>
      <p:sp>
        <p:nvSpPr>
          <p:cNvPr id="4" name="Content Placeholder 2">
            <a:extLst>
              <a:ext uri="{FF2B5EF4-FFF2-40B4-BE49-F238E27FC236}">
                <a16:creationId xmlns:a16="http://schemas.microsoft.com/office/drawing/2014/main" id="{3252D29A-545E-425B-89A7-B4ED94DCA647}"/>
              </a:ext>
            </a:extLst>
          </p:cNvPr>
          <p:cNvSpPr txBox="1">
            <a:spLocks/>
          </p:cNvSpPr>
          <p:nvPr/>
        </p:nvSpPr>
        <p:spPr>
          <a:xfrm>
            <a:off x="7552522" y="1826804"/>
            <a:ext cx="42388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600" b="1" u="sng" dirty="0">
                <a:latin typeface="Calibri" panose="020F0502020204030204" pitchFamily="34" charset="0"/>
                <a:cs typeface="Calibri" panose="020F0502020204030204" pitchFamily="34" charset="0"/>
              </a:rPr>
              <a:t>Not This </a:t>
            </a:r>
            <a:r>
              <a:rPr lang="en-US" sz="2600" b="1" u="sng" dirty="0">
                <a:latin typeface="Calibri" panose="020F0502020204030204" pitchFamily="34" charset="0"/>
                <a:cs typeface="Calibri" panose="020F0502020204030204" pitchFamily="34" charset="0"/>
                <a:sym typeface="Wingdings" panose="05000000000000000000" pitchFamily="2" charset="2"/>
              </a:rPr>
              <a:t></a:t>
            </a:r>
            <a:endParaRPr lang="en-US" sz="2600" b="1" u="sng" dirty="0">
              <a:latin typeface="Calibri" panose="020F0502020204030204" pitchFamily="34" charset="0"/>
              <a:cs typeface="Calibri" panose="020F0502020204030204" pitchFamily="34" charset="0"/>
            </a:endParaRPr>
          </a:p>
          <a:p>
            <a:pPr marL="0" indent="0">
              <a:buFont typeface="Arial"/>
              <a:buNone/>
            </a:pPr>
            <a:r>
              <a:rPr lang="en-US" sz="2600" b="1" dirty="0">
                <a:latin typeface="Calibri" panose="020F0502020204030204" pitchFamily="34" charset="0"/>
                <a:cs typeface="Calibri" panose="020F0502020204030204" pitchFamily="34" charset="0"/>
              </a:rPr>
              <a:t>normal</a:t>
            </a:r>
          </a:p>
          <a:p>
            <a:pPr marL="0" indent="0">
              <a:buFont typeface="Arial"/>
              <a:buNone/>
            </a:pPr>
            <a:r>
              <a:rPr lang="en-US" sz="2600" b="1" dirty="0">
                <a:latin typeface="Calibri" panose="020F0502020204030204" pitchFamily="34" charset="0"/>
                <a:cs typeface="Calibri" panose="020F0502020204030204" pitchFamily="34" charset="0"/>
              </a:rPr>
              <a:t>regular </a:t>
            </a:r>
          </a:p>
          <a:p>
            <a:pPr marL="0" indent="0">
              <a:buFont typeface="Arial"/>
              <a:buNone/>
            </a:pPr>
            <a:r>
              <a:rPr lang="en-US" b="1" dirty="0">
                <a:latin typeface="Calibri" panose="020F0502020204030204" pitchFamily="34" charset="0"/>
                <a:cs typeface="Calibri" panose="020F0502020204030204" pitchFamily="34" charset="0"/>
              </a:rPr>
              <a:t>			</a:t>
            </a:r>
          </a:p>
        </p:txBody>
      </p:sp>
      <p:sp>
        <p:nvSpPr>
          <p:cNvPr id="7" name="Arrow: Right 6" descr="right arrow ">
            <a:extLst>
              <a:ext uri="{FF2B5EF4-FFF2-40B4-BE49-F238E27FC236}">
                <a16:creationId xmlns:a16="http://schemas.microsoft.com/office/drawing/2014/main" id="{D5403157-BE48-4518-BD12-2E2DDDFC9187}"/>
              </a:ext>
            </a:extLst>
          </p:cNvPr>
          <p:cNvSpPr/>
          <p:nvPr/>
        </p:nvSpPr>
        <p:spPr>
          <a:xfrm>
            <a:off x="5812971" y="1825625"/>
            <a:ext cx="775063" cy="2960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43FFFF-2FF9-4F37-86FF-9C319C77897F}"/>
              </a:ext>
            </a:extLst>
          </p:cNvPr>
          <p:cNvSpPr txBox="1"/>
          <p:nvPr/>
        </p:nvSpPr>
        <p:spPr>
          <a:xfrm>
            <a:off x="400591" y="5993502"/>
            <a:ext cx="10650583" cy="20313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800" b="0" i="0" u="none" strike="noStrike" kern="1200" cap="none" spc="0" normalizeH="0" baseline="0" noProof="0" dirty="0">
                <a:ln>
                  <a:noFill/>
                </a:ln>
                <a:solidFill>
                  <a:srgbClr val="4C4D4C"/>
                </a:solidFill>
                <a:effectLst/>
                <a:uLnTx/>
                <a:uFillTx/>
                <a:latin typeface="Calibri" panose="020F0502020204030204" pitchFamily="34" charset="0"/>
                <a:ea typeface="+mn-ea"/>
                <a:cs typeface="Calibri" panose="020F0502020204030204" pitchFamily="34" charset="0"/>
              </a:rPr>
              <a:t>Adapted from Emily </a:t>
            </a:r>
            <a:r>
              <a:rPr kumimoji="0" lang="en-US" sz="800" b="0" i="0" u="none" strike="noStrike" kern="1200" cap="none" spc="0" normalizeH="0" baseline="0" noProof="0" dirty="0" err="1">
                <a:ln>
                  <a:noFill/>
                </a:ln>
                <a:solidFill>
                  <a:srgbClr val="4C4D4C"/>
                </a:solidFill>
                <a:effectLst/>
                <a:uLnTx/>
                <a:uFillTx/>
                <a:latin typeface="Calibri" panose="020F0502020204030204" pitchFamily="34" charset="0"/>
                <a:ea typeface="+mn-ea"/>
                <a:cs typeface="Calibri" panose="020F0502020204030204" pitchFamily="34" charset="0"/>
              </a:rPr>
              <a:t>Ladau</a:t>
            </a:r>
            <a:r>
              <a:rPr kumimoji="0" lang="en-US" sz="800" b="0" i="1" u="none" strike="noStrike" kern="1200" cap="none" spc="0" normalizeH="0" baseline="0" noProof="0" dirty="0">
                <a:ln>
                  <a:noFill/>
                </a:ln>
                <a:solidFill>
                  <a:srgbClr val="4C4D4C"/>
                </a:solidFill>
                <a:effectLst/>
                <a:uLnTx/>
                <a:uFillTx/>
                <a:latin typeface="Calibri" panose="020F0502020204030204" pitchFamily="34" charset="0"/>
                <a:ea typeface="+mn-ea"/>
                <a:cs typeface="Calibri" panose="020F0502020204030204" pitchFamily="34" charset="0"/>
              </a:rPr>
              <a:t>, Demystifying Disability: What to Know, What to Say, and How to be an Ally</a:t>
            </a:r>
          </a:p>
        </p:txBody>
      </p:sp>
    </p:spTree>
    <p:extLst>
      <p:ext uri="{BB962C8B-B14F-4D97-AF65-F5344CB8AC3E}">
        <p14:creationId xmlns:p14="http://schemas.microsoft.com/office/powerpoint/2010/main" val="3797661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1ADD-9866-4A24-A37B-C520F14FC96B}"/>
              </a:ext>
            </a:extLst>
          </p:cNvPr>
          <p:cNvSpPr>
            <a:spLocks noGrp="1"/>
          </p:cNvSpPr>
          <p:nvPr>
            <p:ph type="title"/>
          </p:nvPr>
        </p:nvSpPr>
        <p:spPr/>
        <p:txBody>
          <a:bodyPr/>
          <a:lstStyle/>
          <a:p>
            <a:r>
              <a:rPr lang="en-US" b="1" dirty="0"/>
              <a:t>What to Say V</a:t>
            </a:r>
          </a:p>
        </p:txBody>
      </p:sp>
      <p:sp>
        <p:nvSpPr>
          <p:cNvPr id="3" name="Content Placeholder 2">
            <a:extLst>
              <a:ext uri="{FF2B5EF4-FFF2-40B4-BE49-F238E27FC236}">
                <a16:creationId xmlns:a16="http://schemas.microsoft.com/office/drawing/2014/main" id="{815DA16B-4756-437B-AFD4-A1E680D9F468}"/>
              </a:ext>
            </a:extLst>
          </p:cNvPr>
          <p:cNvSpPr>
            <a:spLocks noGrp="1"/>
          </p:cNvSpPr>
          <p:nvPr>
            <p:ph idx="1"/>
          </p:nvPr>
        </p:nvSpPr>
        <p:spPr>
          <a:xfrm>
            <a:off x="838200" y="1825625"/>
            <a:ext cx="5954486" cy="4351338"/>
          </a:xfrm>
        </p:spPr>
        <p:txBody>
          <a:bodyPr>
            <a:normAutofit/>
          </a:bodyPr>
          <a:lstStyle/>
          <a:p>
            <a:pPr marL="0" indent="0">
              <a:buNone/>
            </a:pPr>
            <a:r>
              <a:rPr lang="en-US" sz="2600" b="1" u="sng" dirty="0">
                <a:latin typeface="Calibri" panose="020F0502020204030204" pitchFamily="34" charset="0"/>
                <a:cs typeface="Calibri" panose="020F0502020204030204" pitchFamily="34" charset="0"/>
              </a:rPr>
              <a:t>Say This </a:t>
            </a:r>
            <a:r>
              <a:rPr lang="en-US" sz="2600" b="1" u="sng" dirty="0">
                <a:latin typeface="Calibri" panose="020F0502020204030204" pitchFamily="34" charset="0"/>
                <a:cs typeface="Calibri" panose="020F0502020204030204" pitchFamily="34" charset="0"/>
                <a:sym typeface="Wingdings" panose="05000000000000000000" pitchFamily="2" charset="2"/>
              </a:rPr>
              <a:t> </a:t>
            </a:r>
            <a:endParaRPr lang="en-US" sz="2600" b="1" u="sng" dirty="0">
              <a:latin typeface="Calibri" panose="020F0502020204030204" pitchFamily="34" charset="0"/>
              <a:cs typeface="Calibri" panose="020F0502020204030204" pitchFamily="34" charset="0"/>
            </a:endParaRPr>
          </a:p>
          <a:p>
            <a:pPr marL="0" indent="0">
              <a:buNone/>
            </a:pPr>
            <a:r>
              <a:rPr lang="en-US" sz="2600" b="1" dirty="0">
                <a:latin typeface="Calibri" panose="020F0502020204030204" pitchFamily="34" charset="0"/>
                <a:cs typeface="Calibri" panose="020F0502020204030204" pitchFamily="34" charset="0"/>
              </a:rPr>
              <a:t>person who uses a wheelchair</a:t>
            </a:r>
          </a:p>
          <a:p>
            <a:pPr marL="0" indent="0">
              <a:buNone/>
            </a:pPr>
            <a:r>
              <a:rPr lang="en-US" sz="2600" b="1" dirty="0">
                <a:latin typeface="Calibri" panose="020F0502020204030204" pitchFamily="34" charset="0"/>
                <a:cs typeface="Calibri" panose="020F0502020204030204" pitchFamily="34" charset="0"/>
              </a:rPr>
              <a:t>wheelchair user</a:t>
            </a:r>
          </a:p>
          <a:p>
            <a:pPr marL="0" indent="0">
              <a:buNone/>
            </a:pPr>
            <a:endParaRPr lang="en-US" sz="2600" b="1" dirty="0">
              <a:latin typeface="Calibri" panose="020F0502020204030204" pitchFamily="34" charset="0"/>
              <a:cs typeface="Calibri" panose="020F0502020204030204" pitchFamily="34" charset="0"/>
            </a:endParaRPr>
          </a:p>
          <a:p>
            <a:pPr marL="0" indent="0">
              <a:buNone/>
            </a:pPr>
            <a:r>
              <a:rPr lang="en-US" sz="2600" b="1" dirty="0">
                <a:latin typeface="Calibri" panose="020F0502020204030204" pitchFamily="34" charset="0"/>
                <a:cs typeface="Calibri" panose="020F0502020204030204" pitchFamily="34" charset="0"/>
              </a:rPr>
              <a:t>little person</a:t>
            </a:r>
          </a:p>
          <a:p>
            <a:pPr marL="0" indent="0">
              <a:buNone/>
            </a:pPr>
            <a:r>
              <a:rPr lang="en-US" sz="2600" b="1" dirty="0">
                <a:latin typeface="Calibri" panose="020F0502020204030204" pitchFamily="34" charset="0"/>
                <a:cs typeface="Calibri" panose="020F0502020204030204" pitchFamily="34" charset="0"/>
              </a:rPr>
              <a:t>person of short stature</a:t>
            </a:r>
          </a:p>
          <a:p>
            <a:pPr marL="0" indent="0">
              <a:buNone/>
            </a:pPr>
            <a:r>
              <a:rPr lang="en-US" sz="2600" b="1" dirty="0">
                <a:latin typeface="Calibri" panose="020F0502020204030204" pitchFamily="34" charset="0"/>
                <a:cs typeface="Calibri" panose="020F0502020204030204" pitchFamily="34" charset="0"/>
              </a:rPr>
              <a:t>person with dwarfism/dwarf</a:t>
            </a:r>
            <a:r>
              <a:rPr lang="en-US" b="1" dirty="0">
                <a:latin typeface="Calibri" panose="020F0502020204030204" pitchFamily="34" charset="0"/>
                <a:cs typeface="Calibri" panose="020F0502020204030204" pitchFamily="34" charset="0"/>
              </a:rPr>
              <a:t>		</a:t>
            </a:r>
          </a:p>
        </p:txBody>
      </p:sp>
      <p:sp>
        <p:nvSpPr>
          <p:cNvPr id="4" name="Content Placeholder 2">
            <a:extLst>
              <a:ext uri="{FF2B5EF4-FFF2-40B4-BE49-F238E27FC236}">
                <a16:creationId xmlns:a16="http://schemas.microsoft.com/office/drawing/2014/main" id="{3252D29A-545E-425B-89A7-B4ED94DCA647}"/>
              </a:ext>
            </a:extLst>
          </p:cNvPr>
          <p:cNvSpPr txBox="1">
            <a:spLocks/>
          </p:cNvSpPr>
          <p:nvPr/>
        </p:nvSpPr>
        <p:spPr>
          <a:xfrm>
            <a:off x="7552522" y="1826804"/>
            <a:ext cx="42388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600" b="1" u="sng" dirty="0">
                <a:latin typeface="Calibri" panose="020F0502020204030204" pitchFamily="34" charset="0"/>
                <a:cs typeface="Calibri" panose="020F0502020204030204" pitchFamily="34" charset="0"/>
              </a:rPr>
              <a:t>Not This </a:t>
            </a:r>
            <a:r>
              <a:rPr lang="en-US" sz="2600" b="1" u="sng" dirty="0">
                <a:latin typeface="Calibri" panose="020F0502020204030204" pitchFamily="34" charset="0"/>
                <a:cs typeface="Calibri" panose="020F0502020204030204" pitchFamily="34" charset="0"/>
                <a:sym typeface="Wingdings" panose="05000000000000000000" pitchFamily="2" charset="2"/>
              </a:rPr>
              <a:t></a:t>
            </a:r>
            <a:endParaRPr lang="en-US" sz="2600" b="1" u="sng" dirty="0">
              <a:latin typeface="Calibri" panose="020F0502020204030204" pitchFamily="34" charset="0"/>
              <a:cs typeface="Calibri" panose="020F0502020204030204" pitchFamily="34" charset="0"/>
            </a:endParaRPr>
          </a:p>
          <a:p>
            <a:pPr marL="0" indent="0">
              <a:buFont typeface="Arial"/>
              <a:buNone/>
            </a:pPr>
            <a:r>
              <a:rPr lang="en-US" sz="2600" b="1" dirty="0">
                <a:latin typeface="Calibri" panose="020F0502020204030204" pitchFamily="34" charset="0"/>
                <a:cs typeface="Calibri" panose="020F0502020204030204" pitchFamily="34" charset="0"/>
              </a:rPr>
              <a:t>wheelchair-bound</a:t>
            </a:r>
          </a:p>
          <a:p>
            <a:pPr marL="0" indent="0">
              <a:buFont typeface="Arial"/>
              <a:buNone/>
            </a:pPr>
            <a:r>
              <a:rPr lang="en-US" sz="2600" b="1" dirty="0">
                <a:latin typeface="Calibri" panose="020F0502020204030204" pitchFamily="34" charset="0"/>
                <a:cs typeface="Calibri" panose="020F0502020204030204" pitchFamily="34" charset="0"/>
              </a:rPr>
              <a:t>confined to a wheelchair </a:t>
            </a:r>
          </a:p>
          <a:p>
            <a:pPr marL="0" indent="0">
              <a:buFont typeface="Arial"/>
              <a:buNone/>
            </a:pPr>
            <a:endParaRPr lang="en-US" sz="2600" b="1" dirty="0">
              <a:latin typeface="Calibri" panose="020F0502020204030204" pitchFamily="34" charset="0"/>
              <a:cs typeface="Calibri" panose="020F0502020204030204" pitchFamily="34" charset="0"/>
            </a:endParaRPr>
          </a:p>
          <a:p>
            <a:pPr marL="0" indent="0">
              <a:buFont typeface="Arial"/>
              <a:buNone/>
            </a:pPr>
            <a:r>
              <a:rPr lang="en-US" sz="2600" b="1" dirty="0">
                <a:latin typeface="Calibri" panose="020F0502020204030204" pitchFamily="34" charset="0"/>
                <a:cs typeface="Calibri" panose="020F0502020204030204" pitchFamily="34" charset="0"/>
              </a:rPr>
              <a:t>midget</a:t>
            </a:r>
          </a:p>
          <a:p>
            <a:pPr marL="0" indent="0">
              <a:buFont typeface="Arial"/>
              <a:buNone/>
            </a:pPr>
            <a:r>
              <a:rPr lang="en-US" b="1" dirty="0">
                <a:latin typeface="Calibri" panose="020F0502020204030204" pitchFamily="34" charset="0"/>
                <a:cs typeface="Calibri" panose="020F0502020204030204" pitchFamily="34" charset="0"/>
              </a:rPr>
              <a:t>			</a:t>
            </a:r>
          </a:p>
        </p:txBody>
      </p:sp>
      <p:sp>
        <p:nvSpPr>
          <p:cNvPr id="7" name="Arrow: Right 6">
            <a:extLst>
              <a:ext uri="{FF2B5EF4-FFF2-40B4-BE49-F238E27FC236}">
                <a16:creationId xmlns:a16="http://schemas.microsoft.com/office/drawing/2014/main" id="{D5403157-BE48-4518-BD12-2E2DDDFC9187}"/>
              </a:ext>
              <a:ext uri="{C183D7F6-B498-43B3-948B-1728B52AA6E4}">
                <adec:decorative xmlns:adec="http://schemas.microsoft.com/office/drawing/2017/decorative" val="1"/>
              </a:ext>
            </a:extLst>
          </p:cNvPr>
          <p:cNvSpPr/>
          <p:nvPr/>
        </p:nvSpPr>
        <p:spPr>
          <a:xfrm>
            <a:off x="5812971" y="1825625"/>
            <a:ext cx="775063" cy="2960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6DA1C80-83A9-4948-AAF6-4F0AE2CED1A3}"/>
              </a:ext>
              <a:ext uri="{C183D7F6-B498-43B3-948B-1728B52AA6E4}">
                <adec:decorative xmlns:adec="http://schemas.microsoft.com/office/drawing/2017/decorative" val="1"/>
              </a:ext>
            </a:extLst>
          </p:cNvPr>
          <p:cNvCxnSpPr/>
          <p:nvPr/>
        </p:nvCxnSpPr>
        <p:spPr>
          <a:xfrm>
            <a:off x="992777" y="3596640"/>
            <a:ext cx="462425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453690-8AD6-4DC5-83C3-295D142EDF45}"/>
              </a:ext>
              <a:ext uri="{C183D7F6-B498-43B3-948B-1728B52AA6E4}">
                <adec:decorative xmlns:adec="http://schemas.microsoft.com/office/drawing/2017/decorative" val="1"/>
              </a:ext>
            </a:extLst>
          </p:cNvPr>
          <p:cNvCxnSpPr/>
          <p:nvPr/>
        </p:nvCxnSpPr>
        <p:spPr>
          <a:xfrm>
            <a:off x="6709971" y="3600991"/>
            <a:ext cx="462425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8C35EB-9836-4111-980E-D31773A2DF75}"/>
              </a:ext>
            </a:extLst>
          </p:cNvPr>
          <p:cNvSpPr txBox="1"/>
          <p:nvPr/>
        </p:nvSpPr>
        <p:spPr>
          <a:xfrm>
            <a:off x="400591" y="5993502"/>
            <a:ext cx="10650583" cy="20313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800" b="0" i="0" u="none" strike="noStrike" kern="1200" cap="none" spc="0" normalizeH="0" baseline="0" noProof="0" dirty="0">
                <a:ln>
                  <a:noFill/>
                </a:ln>
                <a:solidFill>
                  <a:srgbClr val="4C4D4C"/>
                </a:solidFill>
                <a:effectLst/>
                <a:uLnTx/>
                <a:uFillTx/>
                <a:latin typeface="Calibri" panose="020F0502020204030204" pitchFamily="34" charset="0"/>
                <a:ea typeface="+mn-ea"/>
                <a:cs typeface="Calibri" panose="020F0502020204030204" pitchFamily="34" charset="0"/>
              </a:rPr>
              <a:t>Adapted from Emily </a:t>
            </a:r>
            <a:r>
              <a:rPr kumimoji="0" lang="en-US" sz="800" b="0" i="0" u="none" strike="noStrike" kern="1200" cap="none" spc="0" normalizeH="0" baseline="0" noProof="0" dirty="0" err="1">
                <a:ln>
                  <a:noFill/>
                </a:ln>
                <a:solidFill>
                  <a:srgbClr val="4C4D4C"/>
                </a:solidFill>
                <a:effectLst/>
                <a:uLnTx/>
                <a:uFillTx/>
                <a:latin typeface="Calibri" panose="020F0502020204030204" pitchFamily="34" charset="0"/>
                <a:ea typeface="+mn-ea"/>
                <a:cs typeface="Calibri" panose="020F0502020204030204" pitchFamily="34" charset="0"/>
              </a:rPr>
              <a:t>Ladau</a:t>
            </a:r>
            <a:r>
              <a:rPr kumimoji="0" lang="en-US" sz="800" b="0" i="1" u="none" strike="noStrike" kern="1200" cap="none" spc="0" normalizeH="0" baseline="0" noProof="0" dirty="0">
                <a:ln>
                  <a:noFill/>
                </a:ln>
                <a:solidFill>
                  <a:srgbClr val="4C4D4C"/>
                </a:solidFill>
                <a:effectLst/>
                <a:uLnTx/>
                <a:uFillTx/>
                <a:latin typeface="Calibri" panose="020F0502020204030204" pitchFamily="34" charset="0"/>
                <a:ea typeface="+mn-ea"/>
                <a:cs typeface="Calibri" panose="020F0502020204030204" pitchFamily="34" charset="0"/>
              </a:rPr>
              <a:t>, Demystifying Disability: What to Know, What to Say, and How to be an Ally</a:t>
            </a:r>
          </a:p>
        </p:txBody>
      </p:sp>
    </p:spTree>
    <p:extLst>
      <p:ext uri="{BB962C8B-B14F-4D97-AF65-F5344CB8AC3E}">
        <p14:creationId xmlns:p14="http://schemas.microsoft.com/office/powerpoint/2010/main" val="1944976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1ADD-9866-4A24-A37B-C520F14FC96B}"/>
              </a:ext>
            </a:extLst>
          </p:cNvPr>
          <p:cNvSpPr>
            <a:spLocks noGrp="1"/>
          </p:cNvSpPr>
          <p:nvPr>
            <p:ph type="title"/>
          </p:nvPr>
        </p:nvSpPr>
        <p:spPr/>
        <p:txBody>
          <a:bodyPr/>
          <a:lstStyle/>
          <a:p>
            <a:r>
              <a:rPr lang="en-US" b="1" dirty="0"/>
              <a:t>What to Say VI</a:t>
            </a:r>
          </a:p>
        </p:txBody>
      </p:sp>
      <p:sp>
        <p:nvSpPr>
          <p:cNvPr id="3" name="Content Placeholder 2">
            <a:extLst>
              <a:ext uri="{FF2B5EF4-FFF2-40B4-BE49-F238E27FC236}">
                <a16:creationId xmlns:a16="http://schemas.microsoft.com/office/drawing/2014/main" id="{815DA16B-4756-437B-AFD4-A1E680D9F468}"/>
              </a:ext>
            </a:extLst>
          </p:cNvPr>
          <p:cNvSpPr>
            <a:spLocks noGrp="1"/>
          </p:cNvSpPr>
          <p:nvPr>
            <p:ph idx="1"/>
          </p:nvPr>
        </p:nvSpPr>
        <p:spPr>
          <a:xfrm>
            <a:off x="838200" y="1825625"/>
            <a:ext cx="5954486" cy="4351338"/>
          </a:xfrm>
        </p:spPr>
        <p:txBody>
          <a:bodyPr>
            <a:normAutofit/>
          </a:bodyPr>
          <a:lstStyle/>
          <a:p>
            <a:pPr marL="0" indent="0">
              <a:buNone/>
            </a:pPr>
            <a:r>
              <a:rPr lang="en-US" sz="2600" b="1" u="sng" dirty="0">
                <a:latin typeface="Calibri" panose="020F0502020204030204" pitchFamily="34" charset="0"/>
                <a:cs typeface="Calibri" panose="020F0502020204030204" pitchFamily="34" charset="0"/>
              </a:rPr>
              <a:t>Say This </a:t>
            </a:r>
            <a:r>
              <a:rPr lang="en-US" sz="2600" b="1" u="sng" dirty="0">
                <a:latin typeface="Calibri" panose="020F0502020204030204" pitchFamily="34" charset="0"/>
                <a:cs typeface="Calibri" panose="020F0502020204030204" pitchFamily="34" charset="0"/>
                <a:sym typeface="Wingdings" panose="05000000000000000000" pitchFamily="2" charset="2"/>
              </a:rPr>
              <a:t> </a:t>
            </a:r>
            <a:endParaRPr lang="en-US" sz="2600" b="1" u="sng" dirty="0">
              <a:latin typeface="Calibri" panose="020F0502020204030204" pitchFamily="34" charset="0"/>
              <a:cs typeface="Calibri" panose="020F0502020204030204" pitchFamily="34" charset="0"/>
            </a:endParaRPr>
          </a:p>
          <a:p>
            <a:pPr marL="0" indent="0">
              <a:buNone/>
            </a:pPr>
            <a:r>
              <a:rPr lang="en-US" sz="2600" b="1" dirty="0">
                <a:latin typeface="Calibri" panose="020F0502020204030204" pitchFamily="34" charset="0"/>
                <a:cs typeface="Calibri" panose="020F0502020204030204" pitchFamily="34" charset="0"/>
              </a:rPr>
              <a:t>Person with a mental health disability</a:t>
            </a:r>
          </a:p>
          <a:p>
            <a:pPr marL="0" indent="0">
              <a:buNone/>
            </a:pPr>
            <a:r>
              <a:rPr lang="en-US" sz="2600" b="1" dirty="0">
                <a:latin typeface="Calibri" panose="020F0502020204030204" pitchFamily="34" charset="0"/>
                <a:cs typeface="Calibri" panose="020F0502020204030204" pitchFamily="34" charset="0"/>
              </a:rPr>
              <a:t>Person with mental illness/mentally ill person</a:t>
            </a:r>
          </a:p>
          <a:p>
            <a:pPr marL="0" indent="0">
              <a:buNone/>
            </a:pPr>
            <a:r>
              <a:rPr lang="en-US" sz="2600" b="1" dirty="0">
                <a:latin typeface="Calibri" panose="020F0502020204030204" pitchFamily="34" charset="0"/>
                <a:cs typeface="Calibri" panose="020F0502020204030204" pitchFamily="34" charset="0"/>
              </a:rPr>
              <a:t>Person with a psychiatric disability/psychiatrically disabled person</a:t>
            </a:r>
          </a:p>
          <a:p>
            <a:pPr marL="0" indent="0">
              <a:buNone/>
            </a:pPr>
            <a:endParaRPr lang="en-US" sz="2600" b="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		</a:t>
            </a:r>
          </a:p>
        </p:txBody>
      </p:sp>
      <p:sp>
        <p:nvSpPr>
          <p:cNvPr id="4" name="Content Placeholder 2">
            <a:extLst>
              <a:ext uri="{FF2B5EF4-FFF2-40B4-BE49-F238E27FC236}">
                <a16:creationId xmlns:a16="http://schemas.microsoft.com/office/drawing/2014/main" id="{3252D29A-545E-425B-89A7-B4ED94DCA647}"/>
              </a:ext>
            </a:extLst>
          </p:cNvPr>
          <p:cNvSpPr txBox="1">
            <a:spLocks/>
          </p:cNvSpPr>
          <p:nvPr/>
        </p:nvSpPr>
        <p:spPr>
          <a:xfrm>
            <a:off x="7552522" y="1826804"/>
            <a:ext cx="42388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600" b="1" u="sng" dirty="0">
                <a:latin typeface="Calibri" panose="020F0502020204030204" pitchFamily="34" charset="0"/>
                <a:cs typeface="Calibri" panose="020F0502020204030204" pitchFamily="34" charset="0"/>
              </a:rPr>
              <a:t>Not This </a:t>
            </a:r>
            <a:r>
              <a:rPr lang="en-US" sz="2600" b="1" u="sng" dirty="0">
                <a:latin typeface="Calibri" panose="020F0502020204030204" pitchFamily="34" charset="0"/>
                <a:cs typeface="Calibri" panose="020F0502020204030204" pitchFamily="34" charset="0"/>
                <a:sym typeface="Wingdings" panose="05000000000000000000" pitchFamily="2" charset="2"/>
              </a:rPr>
              <a:t></a:t>
            </a:r>
            <a:endParaRPr lang="en-US" sz="2600" b="1" u="sng" dirty="0">
              <a:latin typeface="Calibri" panose="020F0502020204030204" pitchFamily="34" charset="0"/>
              <a:cs typeface="Calibri" panose="020F0502020204030204" pitchFamily="34" charset="0"/>
            </a:endParaRPr>
          </a:p>
          <a:p>
            <a:pPr marL="0" indent="0">
              <a:buFont typeface="Arial"/>
              <a:buNone/>
            </a:pPr>
            <a:r>
              <a:rPr lang="en-US" sz="2600" b="1" dirty="0">
                <a:latin typeface="Calibri" panose="020F0502020204030204" pitchFamily="34" charset="0"/>
                <a:cs typeface="Calibri" panose="020F0502020204030204" pitchFamily="34" charset="0"/>
              </a:rPr>
              <a:t>crazy</a:t>
            </a:r>
          </a:p>
          <a:p>
            <a:pPr marL="0" indent="0">
              <a:buFont typeface="Arial"/>
              <a:buNone/>
            </a:pPr>
            <a:r>
              <a:rPr lang="en-US" sz="2600" b="1" dirty="0">
                <a:latin typeface="Calibri" panose="020F0502020204030204" pitchFamily="34" charset="0"/>
                <a:cs typeface="Calibri" panose="020F0502020204030204" pitchFamily="34" charset="0"/>
              </a:rPr>
              <a:t>disturbed</a:t>
            </a:r>
          </a:p>
          <a:p>
            <a:pPr marL="0" indent="0">
              <a:buFont typeface="Arial"/>
              <a:buNone/>
            </a:pPr>
            <a:r>
              <a:rPr lang="en-US" sz="2600" b="1" dirty="0">
                <a:latin typeface="Calibri" panose="020F0502020204030204" pitchFamily="34" charset="0"/>
                <a:cs typeface="Calibri" panose="020F0502020204030204" pitchFamily="34" charset="0"/>
              </a:rPr>
              <a:t>insane</a:t>
            </a:r>
          </a:p>
          <a:p>
            <a:pPr marL="0" indent="0">
              <a:buFont typeface="Arial"/>
              <a:buNone/>
            </a:pPr>
            <a:r>
              <a:rPr lang="en-US" sz="2600" b="1" dirty="0">
                <a:latin typeface="Calibri" panose="020F0502020204030204" pitchFamily="34" charset="0"/>
                <a:cs typeface="Calibri" panose="020F0502020204030204" pitchFamily="34" charset="0"/>
              </a:rPr>
              <a:t>lunatic</a:t>
            </a:r>
          </a:p>
          <a:p>
            <a:pPr marL="0" indent="0">
              <a:buFont typeface="Arial"/>
              <a:buNone/>
            </a:pPr>
            <a:r>
              <a:rPr lang="en-US" sz="2600" b="1" dirty="0">
                <a:latin typeface="Calibri" panose="020F0502020204030204" pitchFamily="34" charset="0"/>
                <a:cs typeface="Calibri" panose="020F0502020204030204" pitchFamily="34" charset="0"/>
              </a:rPr>
              <a:t>mad</a:t>
            </a:r>
          </a:p>
          <a:p>
            <a:pPr marL="0" indent="0">
              <a:buFont typeface="Arial"/>
              <a:buNone/>
            </a:pPr>
            <a:r>
              <a:rPr lang="en-US" sz="2600" b="1" dirty="0">
                <a:latin typeface="Calibri" panose="020F0502020204030204" pitchFamily="34" charset="0"/>
                <a:cs typeface="Calibri" panose="020F0502020204030204" pitchFamily="34" charset="0"/>
              </a:rPr>
              <a:t>psychotic</a:t>
            </a:r>
          </a:p>
          <a:p>
            <a:pPr marL="0" indent="0">
              <a:buFont typeface="Arial"/>
              <a:buNone/>
            </a:pPr>
            <a:r>
              <a:rPr lang="en-US" b="1" dirty="0">
                <a:latin typeface="Calibri" panose="020F0502020204030204" pitchFamily="34" charset="0"/>
                <a:cs typeface="Calibri" panose="020F0502020204030204" pitchFamily="34" charset="0"/>
              </a:rPr>
              <a:t>			</a:t>
            </a:r>
          </a:p>
        </p:txBody>
      </p:sp>
      <p:sp>
        <p:nvSpPr>
          <p:cNvPr id="7" name="Arrow: Right 6">
            <a:extLst>
              <a:ext uri="{FF2B5EF4-FFF2-40B4-BE49-F238E27FC236}">
                <a16:creationId xmlns:a16="http://schemas.microsoft.com/office/drawing/2014/main" id="{D5403157-BE48-4518-BD12-2E2DDDFC9187}"/>
              </a:ext>
              <a:ext uri="{C183D7F6-B498-43B3-948B-1728B52AA6E4}">
                <adec:decorative xmlns:adec="http://schemas.microsoft.com/office/drawing/2017/decorative" val="1"/>
              </a:ext>
            </a:extLst>
          </p:cNvPr>
          <p:cNvSpPr/>
          <p:nvPr/>
        </p:nvSpPr>
        <p:spPr>
          <a:xfrm>
            <a:off x="6397541" y="3001282"/>
            <a:ext cx="775063" cy="2960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CDF9D58-5567-4B7D-A750-D46E7D99BAF7}"/>
              </a:ext>
            </a:extLst>
          </p:cNvPr>
          <p:cNvSpPr txBox="1"/>
          <p:nvPr/>
        </p:nvSpPr>
        <p:spPr>
          <a:xfrm>
            <a:off x="400591" y="5993502"/>
            <a:ext cx="10650583" cy="20313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800" b="0" i="0" u="none" strike="noStrike" kern="1200" cap="none" spc="0" normalizeH="0" baseline="0" noProof="0" dirty="0">
                <a:ln>
                  <a:noFill/>
                </a:ln>
                <a:solidFill>
                  <a:srgbClr val="4C4D4C"/>
                </a:solidFill>
                <a:effectLst/>
                <a:uLnTx/>
                <a:uFillTx/>
                <a:latin typeface="Calibri" panose="020F0502020204030204" pitchFamily="34" charset="0"/>
                <a:ea typeface="+mn-ea"/>
                <a:cs typeface="Calibri" panose="020F0502020204030204" pitchFamily="34" charset="0"/>
              </a:rPr>
              <a:t>Adapted from Emily </a:t>
            </a:r>
            <a:r>
              <a:rPr kumimoji="0" lang="en-US" sz="800" b="0" i="0" u="none" strike="noStrike" kern="1200" cap="none" spc="0" normalizeH="0" baseline="0" noProof="0" dirty="0" err="1">
                <a:ln>
                  <a:noFill/>
                </a:ln>
                <a:solidFill>
                  <a:srgbClr val="4C4D4C"/>
                </a:solidFill>
                <a:effectLst/>
                <a:uLnTx/>
                <a:uFillTx/>
                <a:latin typeface="Calibri" panose="020F0502020204030204" pitchFamily="34" charset="0"/>
                <a:ea typeface="+mn-ea"/>
                <a:cs typeface="Calibri" panose="020F0502020204030204" pitchFamily="34" charset="0"/>
              </a:rPr>
              <a:t>Ladau</a:t>
            </a:r>
            <a:r>
              <a:rPr kumimoji="0" lang="en-US" sz="800" b="0" i="1" u="none" strike="noStrike" kern="1200" cap="none" spc="0" normalizeH="0" baseline="0" noProof="0" dirty="0">
                <a:ln>
                  <a:noFill/>
                </a:ln>
                <a:solidFill>
                  <a:srgbClr val="4C4D4C"/>
                </a:solidFill>
                <a:effectLst/>
                <a:uLnTx/>
                <a:uFillTx/>
                <a:latin typeface="Calibri" panose="020F0502020204030204" pitchFamily="34" charset="0"/>
                <a:ea typeface="+mn-ea"/>
                <a:cs typeface="Calibri" panose="020F0502020204030204" pitchFamily="34" charset="0"/>
              </a:rPr>
              <a:t>, Demystifying Disability: What to Know, What to Say, and How to be an Ally</a:t>
            </a:r>
          </a:p>
        </p:txBody>
      </p:sp>
    </p:spTree>
    <p:extLst>
      <p:ext uri="{BB962C8B-B14F-4D97-AF65-F5344CB8AC3E}">
        <p14:creationId xmlns:p14="http://schemas.microsoft.com/office/powerpoint/2010/main" val="142630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1ADD-9866-4A24-A37B-C520F14FC96B}"/>
              </a:ext>
            </a:extLst>
          </p:cNvPr>
          <p:cNvSpPr>
            <a:spLocks noGrp="1"/>
          </p:cNvSpPr>
          <p:nvPr>
            <p:ph type="title"/>
          </p:nvPr>
        </p:nvSpPr>
        <p:spPr/>
        <p:txBody>
          <a:bodyPr/>
          <a:lstStyle/>
          <a:p>
            <a:r>
              <a:rPr lang="en-US" b="1" dirty="0"/>
              <a:t>What to Say VII</a:t>
            </a:r>
          </a:p>
        </p:txBody>
      </p:sp>
      <p:sp>
        <p:nvSpPr>
          <p:cNvPr id="3" name="Content Placeholder 2">
            <a:extLst>
              <a:ext uri="{FF2B5EF4-FFF2-40B4-BE49-F238E27FC236}">
                <a16:creationId xmlns:a16="http://schemas.microsoft.com/office/drawing/2014/main" id="{815DA16B-4756-437B-AFD4-A1E680D9F468}"/>
              </a:ext>
            </a:extLst>
          </p:cNvPr>
          <p:cNvSpPr>
            <a:spLocks noGrp="1"/>
          </p:cNvSpPr>
          <p:nvPr>
            <p:ph idx="1"/>
          </p:nvPr>
        </p:nvSpPr>
        <p:spPr>
          <a:xfrm>
            <a:off x="838200" y="1825625"/>
            <a:ext cx="5954486" cy="4351338"/>
          </a:xfrm>
        </p:spPr>
        <p:txBody>
          <a:bodyPr>
            <a:normAutofit/>
          </a:bodyPr>
          <a:lstStyle/>
          <a:p>
            <a:pPr marL="0" indent="0">
              <a:buNone/>
            </a:pPr>
            <a:r>
              <a:rPr lang="en-US" sz="2600" b="1" u="sng" dirty="0">
                <a:latin typeface="Calibri" panose="020F0502020204030204" pitchFamily="34" charset="0"/>
                <a:cs typeface="Calibri" panose="020F0502020204030204" pitchFamily="34" charset="0"/>
              </a:rPr>
              <a:t>Say This </a:t>
            </a:r>
            <a:r>
              <a:rPr lang="en-US" sz="2600" b="1" u="sng" dirty="0">
                <a:latin typeface="Calibri" panose="020F0502020204030204" pitchFamily="34" charset="0"/>
                <a:cs typeface="Calibri" panose="020F0502020204030204" pitchFamily="34" charset="0"/>
                <a:sym typeface="Wingdings" panose="05000000000000000000" pitchFamily="2" charset="2"/>
              </a:rPr>
              <a:t> </a:t>
            </a:r>
            <a:endParaRPr lang="en-US" sz="2600" b="1" u="sng" dirty="0">
              <a:latin typeface="Calibri" panose="020F0502020204030204" pitchFamily="34" charset="0"/>
              <a:cs typeface="Calibri" panose="020F0502020204030204" pitchFamily="34" charset="0"/>
            </a:endParaRPr>
          </a:p>
          <a:p>
            <a:pPr marL="0" indent="0">
              <a:buNone/>
            </a:pPr>
            <a:r>
              <a:rPr lang="en-US" sz="2600" b="1" dirty="0">
                <a:latin typeface="Calibri" panose="020F0502020204030204" pitchFamily="34" charset="0"/>
                <a:cs typeface="Calibri" panose="020F0502020204030204" pitchFamily="34" charset="0"/>
              </a:rPr>
              <a:t>person with a physical disability/physically disabled person</a:t>
            </a:r>
          </a:p>
          <a:p>
            <a:pPr marL="0" indent="0">
              <a:buNone/>
            </a:pPr>
            <a:endParaRPr lang="en-US" sz="2600" b="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		</a:t>
            </a:r>
          </a:p>
        </p:txBody>
      </p:sp>
      <p:sp>
        <p:nvSpPr>
          <p:cNvPr id="4" name="Content Placeholder 2">
            <a:extLst>
              <a:ext uri="{FF2B5EF4-FFF2-40B4-BE49-F238E27FC236}">
                <a16:creationId xmlns:a16="http://schemas.microsoft.com/office/drawing/2014/main" id="{3252D29A-545E-425B-89A7-B4ED94DCA647}"/>
              </a:ext>
            </a:extLst>
          </p:cNvPr>
          <p:cNvSpPr txBox="1">
            <a:spLocks/>
          </p:cNvSpPr>
          <p:nvPr/>
        </p:nvSpPr>
        <p:spPr>
          <a:xfrm>
            <a:off x="7552522" y="1826804"/>
            <a:ext cx="42388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600" b="1" u="sng" dirty="0">
                <a:latin typeface="Calibri" panose="020F0502020204030204" pitchFamily="34" charset="0"/>
                <a:cs typeface="Calibri" panose="020F0502020204030204" pitchFamily="34" charset="0"/>
              </a:rPr>
              <a:t>Not This </a:t>
            </a:r>
            <a:r>
              <a:rPr lang="en-US" sz="2600" b="1" u="sng" dirty="0">
                <a:latin typeface="Calibri" panose="020F0502020204030204" pitchFamily="34" charset="0"/>
                <a:cs typeface="Calibri" panose="020F0502020204030204" pitchFamily="34" charset="0"/>
                <a:sym typeface="Wingdings" panose="05000000000000000000" pitchFamily="2" charset="2"/>
              </a:rPr>
              <a:t></a:t>
            </a:r>
            <a:endParaRPr lang="en-US" sz="2600" b="1" u="sng" dirty="0">
              <a:latin typeface="Calibri" panose="020F0502020204030204" pitchFamily="34" charset="0"/>
              <a:cs typeface="Calibri" panose="020F0502020204030204" pitchFamily="34" charset="0"/>
            </a:endParaRPr>
          </a:p>
          <a:p>
            <a:pPr marL="0" indent="0">
              <a:buFont typeface="Arial"/>
              <a:buNone/>
            </a:pPr>
            <a:r>
              <a:rPr lang="en-US" sz="2600" b="1" dirty="0">
                <a:latin typeface="Calibri" panose="020F0502020204030204" pitchFamily="34" charset="0"/>
                <a:cs typeface="Calibri" panose="020F0502020204030204" pitchFamily="34" charset="0"/>
              </a:rPr>
              <a:t>cripple</a:t>
            </a:r>
          </a:p>
          <a:p>
            <a:pPr marL="0" indent="0">
              <a:buFont typeface="Arial"/>
              <a:buNone/>
            </a:pPr>
            <a:r>
              <a:rPr lang="en-US" sz="2600" b="1" dirty="0">
                <a:latin typeface="Calibri" panose="020F0502020204030204" pitchFamily="34" charset="0"/>
                <a:cs typeface="Calibri" panose="020F0502020204030204" pitchFamily="34" charset="0"/>
              </a:rPr>
              <a:t>gimp</a:t>
            </a:r>
          </a:p>
          <a:p>
            <a:pPr marL="0" indent="0">
              <a:buFont typeface="Arial"/>
              <a:buNone/>
            </a:pPr>
            <a:r>
              <a:rPr lang="en-US" sz="2600" b="1" dirty="0">
                <a:latin typeface="Calibri" panose="020F0502020204030204" pitchFamily="34" charset="0"/>
                <a:cs typeface="Calibri" panose="020F0502020204030204" pitchFamily="34" charset="0"/>
              </a:rPr>
              <a:t>invalid</a:t>
            </a:r>
          </a:p>
          <a:p>
            <a:pPr marL="0" indent="0">
              <a:buFont typeface="Arial"/>
              <a:buNone/>
            </a:pPr>
            <a:r>
              <a:rPr lang="en-US" sz="2600" b="1" dirty="0">
                <a:latin typeface="Calibri" panose="020F0502020204030204" pitchFamily="34" charset="0"/>
                <a:cs typeface="Calibri" panose="020F0502020204030204" pitchFamily="34" charset="0"/>
              </a:rPr>
              <a:t>spaz</a:t>
            </a:r>
          </a:p>
          <a:p>
            <a:pPr marL="0" indent="0">
              <a:buFont typeface="Arial"/>
              <a:buNone/>
            </a:pPr>
            <a:endParaRPr lang="en-US" sz="2600" b="1" dirty="0">
              <a:latin typeface="Calibri" panose="020F0502020204030204" pitchFamily="34" charset="0"/>
              <a:cs typeface="Calibri" panose="020F0502020204030204" pitchFamily="34" charset="0"/>
            </a:endParaRPr>
          </a:p>
          <a:p>
            <a:pPr marL="0" indent="0">
              <a:buFont typeface="Arial"/>
              <a:buNone/>
            </a:pPr>
            <a:r>
              <a:rPr lang="en-US" b="1" dirty="0">
                <a:latin typeface="Calibri" panose="020F0502020204030204" pitchFamily="34" charset="0"/>
                <a:cs typeface="Calibri" panose="020F0502020204030204" pitchFamily="34" charset="0"/>
              </a:rPr>
              <a:t>			</a:t>
            </a:r>
          </a:p>
        </p:txBody>
      </p:sp>
      <p:sp>
        <p:nvSpPr>
          <p:cNvPr id="7" name="Arrow: Right 6">
            <a:extLst>
              <a:ext uri="{FF2B5EF4-FFF2-40B4-BE49-F238E27FC236}">
                <a16:creationId xmlns:a16="http://schemas.microsoft.com/office/drawing/2014/main" id="{D5403157-BE48-4518-BD12-2E2DDDFC9187}"/>
              </a:ext>
              <a:ext uri="{C183D7F6-B498-43B3-948B-1728B52AA6E4}">
                <adec:decorative xmlns:adec="http://schemas.microsoft.com/office/drawing/2017/decorative" val="1"/>
              </a:ext>
            </a:extLst>
          </p:cNvPr>
          <p:cNvSpPr/>
          <p:nvPr/>
        </p:nvSpPr>
        <p:spPr>
          <a:xfrm>
            <a:off x="6397541" y="3001282"/>
            <a:ext cx="775063" cy="2960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B750577-3DBE-412E-8E08-7CFD0EAA7E94}"/>
              </a:ext>
            </a:extLst>
          </p:cNvPr>
          <p:cNvSpPr txBox="1"/>
          <p:nvPr/>
        </p:nvSpPr>
        <p:spPr>
          <a:xfrm>
            <a:off x="400591" y="5993502"/>
            <a:ext cx="10650583" cy="20313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800" b="0" i="0" u="none" strike="noStrike" kern="1200" cap="none" spc="0" normalizeH="0" baseline="0" noProof="0" dirty="0">
                <a:ln>
                  <a:noFill/>
                </a:ln>
                <a:solidFill>
                  <a:srgbClr val="4C4D4C"/>
                </a:solidFill>
                <a:effectLst/>
                <a:uLnTx/>
                <a:uFillTx/>
                <a:latin typeface="Calibri" panose="020F0502020204030204" pitchFamily="34" charset="0"/>
                <a:ea typeface="+mn-ea"/>
                <a:cs typeface="Calibri" panose="020F0502020204030204" pitchFamily="34" charset="0"/>
              </a:rPr>
              <a:t>Adapted from Emily </a:t>
            </a:r>
            <a:r>
              <a:rPr kumimoji="0" lang="en-US" sz="800" b="0" i="0" u="none" strike="noStrike" kern="1200" cap="none" spc="0" normalizeH="0" baseline="0" noProof="0" dirty="0" err="1">
                <a:ln>
                  <a:noFill/>
                </a:ln>
                <a:solidFill>
                  <a:srgbClr val="4C4D4C"/>
                </a:solidFill>
                <a:effectLst/>
                <a:uLnTx/>
                <a:uFillTx/>
                <a:latin typeface="Calibri" panose="020F0502020204030204" pitchFamily="34" charset="0"/>
                <a:ea typeface="+mn-ea"/>
                <a:cs typeface="Calibri" panose="020F0502020204030204" pitchFamily="34" charset="0"/>
              </a:rPr>
              <a:t>Ladau</a:t>
            </a:r>
            <a:r>
              <a:rPr kumimoji="0" lang="en-US" sz="800" b="0" i="1" u="none" strike="noStrike" kern="1200" cap="none" spc="0" normalizeH="0" baseline="0" noProof="0" dirty="0">
                <a:ln>
                  <a:noFill/>
                </a:ln>
                <a:solidFill>
                  <a:srgbClr val="4C4D4C"/>
                </a:solidFill>
                <a:effectLst/>
                <a:uLnTx/>
                <a:uFillTx/>
                <a:latin typeface="Calibri" panose="020F0502020204030204" pitchFamily="34" charset="0"/>
                <a:ea typeface="+mn-ea"/>
                <a:cs typeface="Calibri" panose="020F0502020204030204" pitchFamily="34" charset="0"/>
              </a:rPr>
              <a:t>, Demystifying Disability: What to Know, What to Say, and How to be an Ally</a:t>
            </a:r>
          </a:p>
        </p:txBody>
      </p:sp>
    </p:spTree>
    <p:extLst>
      <p:ext uri="{BB962C8B-B14F-4D97-AF65-F5344CB8AC3E}">
        <p14:creationId xmlns:p14="http://schemas.microsoft.com/office/powerpoint/2010/main" val="1620907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1ADD-9866-4A24-A37B-C520F14FC96B}"/>
              </a:ext>
            </a:extLst>
          </p:cNvPr>
          <p:cNvSpPr>
            <a:spLocks noGrp="1"/>
          </p:cNvSpPr>
          <p:nvPr>
            <p:ph type="title"/>
          </p:nvPr>
        </p:nvSpPr>
        <p:spPr/>
        <p:txBody>
          <a:bodyPr/>
          <a:lstStyle/>
          <a:p>
            <a:r>
              <a:rPr lang="en-US" b="1" dirty="0"/>
              <a:t>What to Say VIII</a:t>
            </a:r>
          </a:p>
        </p:txBody>
      </p:sp>
      <p:sp>
        <p:nvSpPr>
          <p:cNvPr id="3" name="Content Placeholder 2">
            <a:extLst>
              <a:ext uri="{FF2B5EF4-FFF2-40B4-BE49-F238E27FC236}">
                <a16:creationId xmlns:a16="http://schemas.microsoft.com/office/drawing/2014/main" id="{815DA16B-4756-437B-AFD4-A1E680D9F468}"/>
              </a:ext>
            </a:extLst>
          </p:cNvPr>
          <p:cNvSpPr>
            <a:spLocks noGrp="1"/>
          </p:cNvSpPr>
          <p:nvPr>
            <p:ph idx="1"/>
          </p:nvPr>
        </p:nvSpPr>
        <p:spPr>
          <a:xfrm>
            <a:off x="838200" y="1825625"/>
            <a:ext cx="5954486" cy="4351338"/>
          </a:xfrm>
        </p:spPr>
        <p:txBody>
          <a:bodyPr>
            <a:normAutofit/>
          </a:bodyPr>
          <a:lstStyle/>
          <a:p>
            <a:pPr marL="0" indent="0">
              <a:buNone/>
            </a:pPr>
            <a:r>
              <a:rPr lang="en-US" sz="2600" b="1" u="sng" dirty="0">
                <a:latin typeface="Calibri" panose="020F0502020204030204" pitchFamily="34" charset="0"/>
                <a:cs typeface="Calibri" panose="020F0502020204030204" pitchFamily="34" charset="0"/>
              </a:rPr>
              <a:t>Say This </a:t>
            </a:r>
            <a:r>
              <a:rPr lang="en-US" sz="2600" b="1" u="sng" dirty="0">
                <a:latin typeface="Calibri" panose="020F0502020204030204" pitchFamily="34" charset="0"/>
                <a:cs typeface="Calibri" panose="020F0502020204030204" pitchFamily="34" charset="0"/>
                <a:sym typeface="Wingdings" panose="05000000000000000000" pitchFamily="2" charset="2"/>
              </a:rPr>
              <a:t> </a:t>
            </a:r>
            <a:endParaRPr lang="en-US" sz="2600" b="1" u="sng" dirty="0">
              <a:latin typeface="Calibri" panose="020F0502020204030204" pitchFamily="34" charset="0"/>
              <a:cs typeface="Calibri" panose="020F0502020204030204" pitchFamily="34" charset="0"/>
            </a:endParaRPr>
          </a:p>
          <a:p>
            <a:pPr marL="0" indent="0">
              <a:buNone/>
            </a:pPr>
            <a:r>
              <a:rPr lang="en-US" sz="2600" b="1" dirty="0">
                <a:latin typeface="Calibri" panose="020F0502020204030204" pitchFamily="34" charset="0"/>
                <a:cs typeface="Calibri" panose="020F0502020204030204" pitchFamily="34" charset="0"/>
              </a:rPr>
              <a:t>accessible parking/restroom</a:t>
            </a:r>
          </a:p>
          <a:p>
            <a:pPr marL="0" indent="0">
              <a:buNone/>
            </a:pPr>
            <a:endParaRPr lang="en-US" sz="2600" b="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		</a:t>
            </a:r>
          </a:p>
        </p:txBody>
      </p:sp>
      <p:sp>
        <p:nvSpPr>
          <p:cNvPr id="4" name="Content Placeholder 2">
            <a:extLst>
              <a:ext uri="{FF2B5EF4-FFF2-40B4-BE49-F238E27FC236}">
                <a16:creationId xmlns:a16="http://schemas.microsoft.com/office/drawing/2014/main" id="{3252D29A-545E-425B-89A7-B4ED94DCA647}"/>
              </a:ext>
            </a:extLst>
          </p:cNvPr>
          <p:cNvSpPr txBox="1">
            <a:spLocks/>
          </p:cNvSpPr>
          <p:nvPr/>
        </p:nvSpPr>
        <p:spPr>
          <a:xfrm>
            <a:off x="7552522" y="1826804"/>
            <a:ext cx="42388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600" b="1" u="sng" dirty="0">
                <a:latin typeface="Calibri" panose="020F0502020204030204" pitchFamily="34" charset="0"/>
                <a:cs typeface="Calibri" panose="020F0502020204030204" pitchFamily="34" charset="0"/>
              </a:rPr>
              <a:t>Not This </a:t>
            </a:r>
            <a:r>
              <a:rPr lang="en-US" sz="2600" b="1" u="sng" dirty="0">
                <a:latin typeface="Calibri" panose="020F0502020204030204" pitchFamily="34" charset="0"/>
                <a:cs typeface="Calibri" panose="020F0502020204030204" pitchFamily="34" charset="0"/>
                <a:sym typeface="Wingdings" panose="05000000000000000000" pitchFamily="2" charset="2"/>
              </a:rPr>
              <a:t></a:t>
            </a:r>
            <a:endParaRPr lang="en-US" sz="2600" b="1" u="sng" dirty="0">
              <a:latin typeface="Calibri" panose="020F0502020204030204" pitchFamily="34" charset="0"/>
              <a:cs typeface="Calibri" panose="020F0502020204030204" pitchFamily="34" charset="0"/>
            </a:endParaRPr>
          </a:p>
          <a:p>
            <a:pPr marL="0" indent="0">
              <a:buFont typeface="Arial"/>
              <a:buNone/>
            </a:pPr>
            <a:r>
              <a:rPr lang="en-US" sz="2600" b="1" dirty="0">
                <a:latin typeface="Calibri" panose="020F0502020204030204" pitchFamily="34" charset="0"/>
                <a:cs typeface="Calibri" panose="020F0502020204030204" pitchFamily="34" charset="0"/>
              </a:rPr>
              <a:t>disabled restroom</a:t>
            </a:r>
          </a:p>
          <a:p>
            <a:pPr marL="0" indent="0">
              <a:buFont typeface="Arial"/>
              <a:buNone/>
            </a:pPr>
            <a:r>
              <a:rPr lang="en-US" sz="2600" b="1" dirty="0">
                <a:latin typeface="Calibri" panose="020F0502020204030204" pitchFamily="34" charset="0"/>
                <a:cs typeface="Calibri" panose="020F0502020204030204" pitchFamily="34" charset="0"/>
              </a:rPr>
              <a:t>handicapped parking</a:t>
            </a:r>
          </a:p>
          <a:p>
            <a:pPr marL="0" indent="0">
              <a:buFont typeface="Arial"/>
              <a:buNone/>
            </a:pPr>
            <a:endParaRPr lang="en-US" sz="2600" b="1" dirty="0">
              <a:latin typeface="Calibri" panose="020F0502020204030204" pitchFamily="34" charset="0"/>
              <a:cs typeface="Calibri" panose="020F0502020204030204" pitchFamily="34" charset="0"/>
            </a:endParaRPr>
          </a:p>
          <a:p>
            <a:pPr marL="0" indent="0">
              <a:buFont typeface="Arial"/>
              <a:buNone/>
            </a:pPr>
            <a:r>
              <a:rPr lang="en-US" b="1" dirty="0">
                <a:latin typeface="Calibri" panose="020F0502020204030204" pitchFamily="34" charset="0"/>
                <a:cs typeface="Calibri" panose="020F0502020204030204" pitchFamily="34" charset="0"/>
              </a:rPr>
              <a:t>			</a:t>
            </a:r>
          </a:p>
        </p:txBody>
      </p:sp>
      <p:sp>
        <p:nvSpPr>
          <p:cNvPr id="7" name="Arrow: Right 6">
            <a:extLst>
              <a:ext uri="{FF2B5EF4-FFF2-40B4-BE49-F238E27FC236}">
                <a16:creationId xmlns:a16="http://schemas.microsoft.com/office/drawing/2014/main" id="{D5403157-BE48-4518-BD12-2E2DDDFC9187}"/>
              </a:ext>
              <a:ext uri="{C183D7F6-B498-43B3-948B-1728B52AA6E4}">
                <adec:decorative xmlns:adec="http://schemas.microsoft.com/office/drawing/2017/decorative" val="1"/>
              </a:ext>
            </a:extLst>
          </p:cNvPr>
          <p:cNvSpPr/>
          <p:nvPr/>
        </p:nvSpPr>
        <p:spPr>
          <a:xfrm>
            <a:off x="6397541" y="3001282"/>
            <a:ext cx="775063" cy="2960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3C83A50-B4D2-4230-9755-249FD2FD5DFA}"/>
              </a:ext>
            </a:extLst>
          </p:cNvPr>
          <p:cNvSpPr txBox="1"/>
          <p:nvPr/>
        </p:nvSpPr>
        <p:spPr>
          <a:xfrm>
            <a:off x="400591" y="5993502"/>
            <a:ext cx="10650583" cy="20313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800" b="0" i="0" u="none" strike="noStrike" kern="1200" cap="none" spc="0" normalizeH="0" baseline="0" noProof="0" dirty="0">
                <a:ln>
                  <a:noFill/>
                </a:ln>
                <a:solidFill>
                  <a:srgbClr val="4C4D4C"/>
                </a:solidFill>
                <a:effectLst/>
                <a:uLnTx/>
                <a:uFillTx/>
                <a:latin typeface="Calibri" panose="020F0502020204030204" pitchFamily="34" charset="0"/>
                <a:ea typeface="+mn-ea"/>
                <a:cs typeface="Calibri" panose="020F0502020204030204" pitchFamily="34" charset="0"/>
              </a:rPr>
              <a:t>Adapted from Emily </a:t>
            </a:r>
            <a:r>
              <a:rPr kumimoji="0" lang="en-US" sz="800" b="0" i="0" u="none" strike="noStrike" kern="1200" cap="none" spc="0" normalizeH="0" baseline="0" noProof="0" dirty="0" err="1">
                <a:ln>
                  <a:noFill/>
                </a:ln>
                <a:solidFill>
                  <a:srgbClr val="4C4D4C"/>
                </a:solidFill>
                <a:effectLst/>
                <a:uLnTx/>
                <a:uFillTx/>
                <a:latin typeface="Calibri" panose="020F0502020204030204" pitchFamily="34" charset="0"/>
                <a:ea typeface="+mn-ea"/>
                <a:cs typeface="Calibri" panose="020F0502020204030204" pitchFamily="34" charset="0"/>
              </a:rPr>
              <a:t>Ladau</a:t>
            </a:r>
            <a:r>
              <a:rPr kumimoji="0" lang="en-US" sz="800" b="0" i="1" u="none" strike="noStrike" kern="1200" cap="none" spc="0" normalizeH="0" baseline="0" noProof="0" dirty="0">
                <a:ln>
                  <a:noFill/>
                </a:ln>
                <a:solidFill>
                  <a:srgbClr val="4C4D4C"/>
                </a:solidFill>
                <a:effectLst/>
                <a:uLnTx/>
                <a:uFillTx/>
                <a:latin typeface="Calibri" panose="020F0502020204030204" pitchFamily="34" charset="0"/>
                <a:ea typeface="+mn-ea"/>
                <a:cs typeface="Calibri" panose="020F0502020204030204" pitchFamily="34" charset="0"/>
              </a:rPr>
              <a:t>, Demystifying Disability: What to Know, What to Say, and How to be an Ally</a:t>
            </a:r>
          </a:p>
        </p:txBody>
      </p:sp>
    </p:spTree>
    <p:extLst>
      <p:ext uri="{BB962C8B-B14F-4D97-AF65-F5344CB8AC3E}">
        <p14:creationId xmlns:p14="http://schemas.microsoft.com/office/powerpoint/2010/main" val="40680447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401C-185B-4DB7-9A82-A4B41AC4FF32}"/>
              </a:ext>
            </a:extLst>
          </p:cNvPr>
          <p:cNvSpPr>
            <a:spLocks noGrp="1"/>
          </p:cNvSpPr>
          <p:nvPr>
            <p:ph type="title"/>
          </p:nvPr>
        </p:nvSpPr>
        <p:spPr>
          <a:xfrm>
            <a:off x="381000" y="365125"/>
            <a:ext cx="10972800" cy="1325563"/>
          </a:xfrm>
        </p:spPr>
        <p:txBody>
          <a:bodyPr/>
          <a:lstStyle/>
          <a:p>
            <a:r>
              <a:rPr lang="en-US" b="1" dirty="0"/>
              <a:t>Calling In, Calling Out</a:t>
            </a:r>
          </a:p>
        </p:txBody>
      </p:sp>
      <p:sp>
        <p:nvSpPr>
          <p:cNvPr id="3" name="Content Placeholder 2">
            <a:extLst>
              <a:ext uri="{FF2B5EF4-FFF2-40B4-BE49-F238E27FC236}">
                <a16:creationId xmlns:a16="http://schemas.microsoft.com/office/drawing/2014/main" id="{32FBE21D-EBDD-4540-8C2F-8E0D858C8A43}"/>
              </a:ext>
            </a:extLst>
          </p:cNvPr>
          <p:cNvSpPr>
            <a:spLocks noGrp="1"/>
          </p:cNvSpPr>
          <p:nvPr>
            <p:ph idx="1"/>
          </p:nvPr>
        </p:nvSpPr>
        <p:spPr>
          <a:xfrm>
            <a:off x="381000" y="1524000"/>
            <a:ext cx="11125200" cy="4351338"/>
          </a:xfrm>
        </p:spPr>
        <p:txBody>
          <a:bodyPr/>
          <a:lstStyle/>
          <a:p>
            <a:r>
              <a:rPr lang="en-US" b="1" dirty="0">
                <a:latin typeface="Arial" panose="020B0604020202020204" pitchFamily="34" charset="0"/>
                <a:cs typeface="Arial" panose="020B0604020202020204" pitchFamily="34" charset="0"/>
              </a:rPr>
              <a:t>Public call outs in the moment often aren’t as effective or not possible. Calling out assumes the worst.  </a:t>
            </a:r>
          </a:p>
          <a:p>
            <a:r>
              <a:rPr lang="en-US" b="1" dirty="0">
                <a:latin typeface="Arial" panose="020B0604020202020204" pitchFamily="34" charset="0"/>
                <a:cs typeface="Arial" panose="020B0604020202020204" pitchFamily="34" charset="0"/>
              </a:rPr>
              <a:t>Following up privately (calling a person in) is often more effective. It invites the person into a conversation.</a:t>
            </a:r>
          </a:p>
          <a:p>
            <a:pPr marL="0" indent="0">
              <a:buNone/>
            </a:pPr>
            <a:r>
              <a:rPr lang="en-US" b="1" dirty="0">
                <a:latin typeface="Arial" panose="020B0604020202020204" pitchFamily="34" charset="0"/>
                <a:cs typeface="Arial" panose="020B0604020202020204" pitchFamily="34" charset="0"/>
              </a:rPr>
              <a:t> </a:t>
            </a:r>
          </a:p>
          <a:p>
            <a:pPr marL="0" indent="0" algn="ctr">
              <a:buNone/>
            </a:pPr>
            <a:r>
              <a:rPr lang="en-US" sz="2400" b="1" i="1" dirty="0">
                <a:latin typeface="Arial" panose="020B0604020202020204" pitchFamily="34" charset="0"/>
                <a:cs typeface="Arial" panose="020B0604020202020204" pitchFamily="34" charset="0"/>
              </a:rPr>
              <a:t>I’m sure you didn’t have any bad intentions here, but I just wanted to let you know that [word, phrase, action] was actually pretty discriminatory toward [disabled people, people of color, women], and that’s not okay. If you meant [nondiscriminatory alternative], why not just say that next time?</a:t>
            </a:r>
          </a:p>
        </p:txBody>
      </p:sp>
    </p:spTree>
    <p:extLst>
      <p:ext uri="{BB962C8B-B14F-4D97-AF65-F5344CB8AC3E}">
        <p14:creationId xmlns:p14="http://schemas.microsoft.com/office/powerpoint/2010/main" val="9140661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0BFE-31AE-4BA5-8A29-323A4990D8C5}"/>
              </a:ext>
            </a:extLst>
          </p:cNvPr>
          <p:cNvSpPr>
            <a:spLocks noGrp="1"/>
          </p:cNvSpPr>
          <p:nvPr>
            <p:ph type="title"/>
          </p:nvPr>
        </p:nvSpPr>
        <p:spPr/>
        <p:txBody>
          <a:bodyPr/>
          <a:lstStyle/>
          <a:p>
            <a:r>
              <a:rPr lang="en-US" b="1" dirty="0"/>
              <a:t>Wrapping Up</a:t>
            </a:r>
          </a:p>
        </p:txBody>
      </p:sp>
      <p:sp>
        <p:nvSpPr>
          <p:cNvPr id="3" name="Content Placeholder 2">
            <a:extLst>
              <a:ext uri="{FF2B5EF4-FFF2-40B4-BE49-F238E27FC236}">
                <a16:creationId xmlns:a16="http://schemas.microsoft.com/office/drawing/2014/main" id="{877E6283-9A97-49AB-88D8-73770DE879F6}"/>
              </a:ext>
            </a:extLst>
          </p:cNvPr>
          <p:cNvSpPr>
            <a:spLocks noGrp="1"/>
          </p:cNvSpPr>
          <p:nvPr>
            <p:ph idx="1"/>
          </p:nvPr>
        </p:nvSpPr>
        <p:spPr/>
        <p:txBody>
          <a:bodyPr/>
          <a:lstStyle/>
          <a:p>
            <a:pPr marL="0" indent="0">
              <a:buNone/>
            </a:pPr>
            <a:r>
              <a:rPr lang="en-US" b="1" dirty="0">
                <a:latin typeface="Calibri" panose="020F0502020204030204" pitchFamily="34" charset="0"/>
                <a:cs typeface="Calibri" panose="020F0502020204030204" pitchFamily="34" charset="0"/>
              </a:rPr>
              <a:t> “I challenge you to take all your stereotypical preconceived notations about what disability does or doesn’t look like and throw them out the window. Skip the assumptions and instead focus on incorporating disability etiquette, and prioritizing accessibility into all your interactions.”</a:t>
            </a:r>
          </a:p>
          <a:p>
            <a:pPr marL="0" indent="0">
              <a:buNone/>
            </a:pPr>
            <a:endParaRPr lang="en-US" b="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—Emily </a:t>
            </a:r>
            <a:r>
              <a:rPr lang="en-US" b="1" dirty="0" err="1">
                <a:latin typeface="Calibri" panose="020F0502020204030204" pitchFamily="34" charset="0"/>
                <a:cs typeface="Calibri" panose="020F0502020204030204" pitchFamily="34" charset="0"/>
              </a:rPr>
              <a:t>Ladau</a:t>
            </a:r>
            <a:r>
              <a:rPr lang="en-US" b="1" dirty="0">
                <a:latin typeface="Calibri" panose="020F0502020204030204" pitchFamily="34" charset="0"/>
                <a:cs typeface="Calibri" panose="020F0502020204030204" pitchFamily="34" charset="0"/>
              </a:rPr>
              <a:t>, </a:t>
            </a:r>
            <a:r>
              <a:rPr lang="en-US" b="1" i="1" dirty="0">
                <a:latin typeface="Calibri" panose="020F0502020204030204" pitchFamily="34" charset="0"/>
                <a:cs typeface="Calibri" panose="020F0502020204030204" pitchFamily="34" charset="0"/>
              </a:rPr>
              <a:t>Demystifying Disability: What to Know, What to Say, and How to be an Ally</a:t>
            </a:r>
          </a:p>
          <a:p>
            <a:pPr marL="0" indent="0">
              <a:buNone/>
            </a:pPr>
            <a:endParaRPr lang="en-US" b="1" dirty="0"/>
          </a:p>
        </p:txBody>
      </p:sp>
    </p:spTree>
    <p:extLst>
      <p:ext uri="{BB962C8B-B14F-4D97-AF65-F5344CB8AC3E}">
        <p14:creationId xmlns:p14="http://schemas.microsoft.com/office/powerpoint/2010/main" val="3313725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A922-548E-99C1-78C8-7D843008A7E5}"/>
              </a:ext>
            </a:extLst>
          </p:cNvPr>
          <p:cNvSpPr>
            <a:spLocks noGrp="1"/>
          </p:cNvSpPr>
          <p:nvPr>
            <p:ph type="ctrTitle"/>
          </p:nvPr>
        </p:nvSpPr>
        <p:spPr>
          <a:xfrm>
            <a:off x="2170545" y="588106"/>
            <a:ext cx="7804728" cy="788630"/>
          </a:xfrm>
        </p:spPr>
        <p:txBody>
          <a:bodyPr>
            <a:normAutofit fontScale="90000"/>
          </a:bodyPr>
          <a:lstStyle/>
          <a:p>
            <a:r>
              <a:rPr lang="en-US" dirty="0"/>
              <a:t>Resources</a:t>
            </a:r>
          </a:p>
        </p:txBody>
      </p:sp>
      <p:sp>
        <p:nvSpPr>
          <p:cNvPr id="3" name="Subtitle 2">
            <a:extLst>
              <a:ext uri="{FF2B5EF4-FFF2-40B4-BE49-F238E27FC236}">
                <a16:creationId xmlns:a16="http://schemas.microsoft.com/office/drawing/2014/main" id="{2078D4DD-E0CB-8B9F-7F79-B89822FEAFF3}"/>
              </a:ext>
            </a:extLst>
          </p:cNvPr>
          <p:cNvSpPr>
            <a:spLocks noGrp="1"/>
          </p:cNvSpPr>
          <p:nvPr>
            <p:ph type="subTitle" idx="1"/>
          </p:nvPr>
        </p:nvSpPr>
        <p:spPr>
          <a:xfrm>
            <a:off x="2281382" y="1376736"/>
            <a:ext cx="7693891" cy="4893158"/>
          </a:xfrm>
        </p:spPr>
        <p:txBody>
          <a:bodyPr/>
          <a:lstStyle/>
          <a:p>
            <a:pPr marL="342900" indent="-342900" algn="l">
              <a:buFont typeface="Arial" panose="020B0604020202020204" pitchFamily="34" charset="0"/>
              <a:buChar char="•"/>
            </a:pPr>
            <a:r>
              <a:rPr lang="en-US" u="sng" dirty="0">
                <a:hlinkClick r:id="rId2">
                  <a:extLst>
                    <a:ext uri="{A12FA001-AC4F-418D-AE19-62706E023703}">
                      <ahyp:hlinkClr xmlns:ahyp="http://schemas.microsoft.com/office/drawing/2018/hyperlinkcolor" val="tx"/>
                    </a:ext>
                  </a:extLst>
                </a:hlinkClick>
              </a:rPr>
              <a:t>Report an Accessibility Issue Form</a:t>
            </a:r>
            <a:r>
              <a:rPr lang="en-US" dirty="0"/>
              <a:t> – links are also found at OARS.uncg.edu and Accessibility.uncg.edu</a:t>
            </a:r>
          </a:p>
          <a:p>
            <a:pPr marL="342900" indent="-342900" algn="l">
              <a:buFont typeface="Arial" panose="020B0604020202020204" pitchFamily="34" charset="0"/>
              <a:buChar char="•"/>
            </a:pPr>
            <a:r>
              <a:rPr lang="en-US" dirty="0"/>
              <a:t>Questions about ensuring online courses are accessible - </a:t>
            </a:r>
            <a:r>
              <a:rPr lang="en-US" u="sng" dirty="0">
                <a:hlinkClick r:id="rId3">
                  <a:extLst>
                    <a:ext uri="{A12FA001-AC4F-418D-AE19-62706E023703}">
                      <ahyp:hlinkClr xmlns:ahyp="http://schemas.microsoft.com/office/drawing/2018/hyperlinkcolor" val="tx"/>
                    </a:ext>
                  </a:extLst>
                </a:hlinkClick>
              </a:rPr>
              <a:t>accessibility@uncg.edu</a:t>
            </a:r>
            <a:r>
              <a:rPr lang="en-US" u="sng" dirty="0"/>
              <a:t> </a:t>
            </a:r>
            <a:endParaRPr lang="en-US" dirty="0"/>
          </a:p>
          <a:p>
            <a:pPr marL="342900" indent="-342900" algn="l">
              <a:buFont typeface="Arial" panose="020B0604020202020204" pitchFamily="34" charset="0"/>
              <a:buChar char="•"/>
            </a:pPr>
            <a:r>
              <a:rPr lang="en-US" dirty="0"/>
              <a:t>Questions about other accommodations - </a:t>
            </a:r>
            <a:r>
              <a:rPr lang="en-US" u="sng" dirty="0">
                <a:hlinkClick r:id="rId4">
                  <a:extLst>
                    <a:ext uri="{A12FA001-AC4F-418D-AE19-62706E023703}">
                      <ahyp:hlinkClr xmlns:ahyp="http://schemas.microsoft.com/office/drawing/2018/hyperlinkcolor" val="tx"/>
                    </a:ext>
                  </a:extLst>
                </a:hlinkClick>
              </a:rPr>
              <a:t>oars@uncg.edu</a:t>
            </a:r>
            <a:endParaRPr lang="en-US" dirty="0"/>
          </a:p>
          <a:p>
            <a:pPr marL="342900" indent="-342900" algn="l">
              <a:buFont typeface="Arial" panose="020B0604020202020204" pitchFamily="34" charset="0"/>
              <a:buChar char="•"/>
            </a:pPr>
            <a:r>
              <a:rPr lang="en-US" dirty="0"/>
              <a:t>Referrals: Starfish, chat box at oars.uncg.edu, </a:t>
            </a:r>
            <a:r>
              <a:rPr lang="en-US" u="sng"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Welcome Form</a:t>
            </a:r>
            <a:r>
              <a:rPr lang="en-US" dirty="0">
                <a:latin typeface="Calibri" panose="020F0502020204030204" pitchFamily="34" charset="0"/>
                <a:ea typeface="Calibri" panose="020F0502020204030204" pitchFamily="34" charset="0"/>
                <a:cs typeface="Calibri" panose="020F0502020204030204" pitchFamily="34" charset="0"/>
              </a:rPr>
              <a:t> for students </a:t>
            </a:r>
            <a:r>
              <a:rPr lang="en-US" sz="2000" i="1" dirty="0">
                <a:latin typeface="Calibri" panose="020F0502020204030204" pitchFamily="34" charset="0"/>
                <a:ea typeface="Calibri" panose="020F0502020204030204" pitchFamily="34" charset="0"/>
                <a:cs typeface="Calibri" panose="020F0502020204030204" pitchFamily="34" charset="0"/>
              </a:rPr>
              <a:t>(see handout)</a:t>
            </a:r>
            <a:r>
              <a:rPr lang="en-US" sz="2000" dirty="0">
                <a:latin typeface="Calibri" panose="020F0502020204030204" pitchFamily="34" charset="0"/>
                <a:ea typeface="Calibri" panose="020F0502020204030204" pitchFamily="34" charset="0"/>
                <a:cs typeface="Calibri" panose="020F0502020204030204" pitchFamily="34" charset="0"/>
              </a:rPr>
              <a:t> </a:t>
            </a:r>
          </a:p>
          <a:p>
            <a:pPr marL="342900" indent="-342900" algn="l">
              <a:buFont typeface="Arial" panose="020B0604020202020204" pitchFamily="34" charset="0"/>
              <a:buChar char="•"/>
            </a:pPr>
            <a:r>
              <a:rPr lang="en-US" dirty="0">
                <a:solidFill>
                  <a:srgbClr val="EDEFF0"/>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Section 504 of the Rehabilitation Act of </a:t>
            </a:r>
            <a:r>
              <a:rPr lang="en-US" dirty="0">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1973</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dirty="0">
                <a:solidFill>
                  <a:srgbClr val="EDEFF0"/>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Section 508 of the </a:t>
            </a:r>
            <a:r>
              <a:rPr lang="en-US" dirty="0">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Rehabilitation Act of 1973</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dirty="0">
                <a:solidFill>
                  <a:srgbClr val="EDEFF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ADA </a:t>
            </a:r>
            <a:r>
              <a:rPr lang="en-US" dirty="0">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Title II and III Fact Sheets</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sz="2000" i="1" dirty="0"/>
          </a:p>
        </p:txBody>
      </p:sp>
    </p:spTree>
    <p:extLst>
      <p:ext uri="{BB962C8B-B14F-4D97-AF65-F5344CB8AC3E}">
        <p14:creationId xmlns:p14="http://schemas.microsoft.com/office/powerpoint/2010/main" val="20814369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A922-548E-99C1-78C8-7D843008A7E5}"/>
              </a:ext>
            </a:extLst>
          </p:cNvPr>
          <p:cNvSpPr>
            <a:spLocks noGrp="1"/>
          </p:cNvSpPr>
          <p:nvPr>
            <p:ph type="ctrTitle"/>
          </p:nvPr>
        </p:nvSpPr>
        <p:spPr>
          <a:xfrm>
            <a:off x="2216728" y="452409"/>
            <a:ext cx="7804728" cy="788630"/>
          </a:xfrm>
        </p:spPr>
        <p:txBody>
          <a:bodyPr>
            <a:normAutofit fontScale="90000"/>
          </a:bodyPr>
          <a:lstStyle/>
          <a:p>
            <a:r>
              <a:rPr lang="en-US" dirty="0"/>
              <a:t>Resources II</a:t>
            </a:r>
          </a:p>
        </p:txBody>
      </p:sp>
      <p:sp>
        <p:nvSpPr>
          <p:cNvPr id="3" name="Subtitle 2">
            <a:extLst>
              <a:ext uri="{FF2B5EF4-FFF2-40B4-BE49-F238E27FC236}">
                <a16:creationId xmlns:a16="http://schemas.microsoft.com/office/drawing/2014/main" id="{2078D4DD-E0CB-8B9F-7F79-B89822FEAFF3}"/>
              </a:ext>
            </a:extLst>
          </p:cNvPr>
          <p:cNvSpPr>
            <a:spLocks noGrp="1"/>
          </p:cNvSpPr>
          <p:nvPr>
            <p:ph type="subTitle" idx="1"/>
          </p:nvPr>
        </p:nvSpPr>
        <p:spPr>
          <a:xfrm>
            <a:off x="2281382" y="1403927"/>
            <a:ext cx="7693891" cy="4607349"/>
          </a:xfrm>
        </p:spPr>
        <p:txBody>
          <a:bodyPr>
            <a:noAutofit/>
          </a:bodyPr>
          <a:lstStyle/>
          <a:p>
            <a:pPr marL="149860" algn="l">
              <a:buClr>
                <a:srgbClr val="0F2044"/>
              </a:buClr>
              <a:buSzPct val="100000"/>
            </a:pPr>
            <a:r>
              <a:rPr lang="en-US" u="sng" dirty="0">
                <a:hlinkClick r:id="rId2">
                  <a:extLst>
                    <a:ext uri="{A12FA001-AC4F-418D-AE19-62706E023703}">
                      <ahyp:hlinkClr xmlns:ahyp="http://schemas.microsoft.com/office/drawing/2018/hyperlinkcolor" val="tx"/>
                    </a:ext>
                  </a:extLst>
                </a:hlinkClick>
              </a:rPr>
              <a:t>Campus Accessibility Information</a:t>
            </a:r>
            <a:r>
              <a:rPr lang="en-US" dirty="0"/>
              <a:t> – many resources, including how-to instructions/demos </a:t>
            </a:r>
          </a:p>
          <a:p>
            <a:pPr marL="149860" algn="l">
              <a:buClr>
                <a:srgbClr val="0F2044"/>
              </a:buClr>
              <a:buSzPct val="100000"/>
            </a:pPr>
            <a:r>
              <a:rPr lang="en-US" u="sng" dirty="0">
                <a:hlinkClick r:id="rId3">
                  <a:extLst>
                    <a:ext uri="{A12FA001-AC4F-418D-AE19-62706E023703}">
                      <ahyp:hlinkClr xmlns:ahyp="http://schemas.microsoft.com/office/drawing/2018/hyperlinkcolor" val="tx"/>
                    </a:ext>
                  </a:extLst>
                </a:hlinkClick>
              </a:rPr>
              <a:t>Learning Disabilities Handout</a:t>
            </a:r>
            <a:r>
              <a:rPr lang="en-US" dirty="0"/>
              <a:t> </a:t>
            </a:r>
          </a:p>
          <a:p>
            <a:pPr marL="149860" algn="l">
              <a:buClr>
                <a:srgbClr val="0F2044"/>
              </a:buClr>
              <a:buSzPct val="100000"/>
            </a:pPr>
            <a:r>
              <a:rPr lang="en-US" u="sng" dirty="0">
                <a:hlinkClick r:id="rId4">
                  <a:extLst>
                    <a:ext uri="{A12FA001-AC4F-418D-AE19-62706E023703}">
                      <ahyp:hlinkClr xmlns:ahyp="http://schemas.microsoft.com/office/drawing/2018/hyperlinkcolor" val="tx"/>
                    </a:ext>
                  </a:extLst>
                </a:hlinkClick>
              </a:rPr>
              <a:t>Introduction to Universal Design</a:t>
            </a:r>
            <a:r>
              <a:rPr lang="en-US" dirty="0"/>
              <a:t> - Section508.gov offers an overview of Universal Design</a:t>
            </a:r>
          </a:p>
          <a:p>
            <a:pPr marL="149860" algn="l">
              <a:buClr>
                <a:srgbClr val="0F2044"/>
              </a:buClr>
              <a:buSzPct val="91428"/>
            </a:pPr>
            <a:r>
              <a:rPr lang="en-US" u="sng" dirty="0">
                <a:hlinkClick r:id="rId5">
                  <a:extLst>
                    <a:ext uri="{A12FA001-AC4F-418D-AE19-62706E023703}">
                      <ahyp:hlinkClr xmlns:ahyp="http://schemas.microsoft.com/office/drawing/2018/hyperlinkcolor" val="tx"/>
                    </a:ext>
                  </a:extLst>
                </a:hlinkClick>
              </a:rPr>
              <a:t>ADA - Service Animals</a:t>
            </a:r>
            <a:endParaRPr lang="en-US" dirty="0"/>
          </a:p>
          <a:p>
            <a:pPr marL="149860" algn="l">
              <a:spcAft>
                <a:spcPts val="1000"/>
              </a:spcAft>
              <a:buClr>
                <a:srgbClr val="0F2044"/>
              </a:buClr>
              <a:buSzPct val="88888"/>
            </a:pPr>
            <a:r>
              <a:rPr lang="en-US" u="sng" dirty="0">
                <a:hlinkClick r:id="rId6">
                  <a:extLst>
                    <a:ext uri="{A12FA001-AC4F-418D-AE19-62706E023703}">
                      <ahyp:hlinkClr xmlns:ahyp="http://schemas.microsoft.com/office/drawing/2018/hyperlinkcolor" val="tx"/>
                    </a:ext>
                  </a:extLst>
                </a:hlinkClick>
              </a:rPr>
              <a:t>UNCG Policy - Animals on Campus</a:t>
            </a:r>
            <a:endParaRPr lang="en-US" dirty="0"/>
          </a:p>
          <a:p>
            <a:pPr marL="342900" indent="-342900" algn="l">
              <a:buFont typeface="Arial" panose="020B0604020202020204" pitchFamily="34" charset="0"/>
              <a:buChar char="•"/>
            </a:pPr>
            <a:endParaRPr lang="en-US" i="1" dirty="0"/>
          </a:p>
        </p:txBody>
      </p:sp>
    </p:spTree>
    <p:extLst>
      <p:ext uri="{BB962C8B-B14F-4D97-AF65-F5344CB8AC3E}">
        <p14:creationId xmlns:p14="http://schemas.microsoft.com/office/powerpoint/2010/main" val="230333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p:txBody>
          <a:bodyPr anchor="ctr">
            <a:normAutofit/>
          </a:bodyPr>
          <a:lstStyle/>
          <a:p>
            <a:r>
              <a:rPr lang="en-US" b="1" dirty="0">
                <a:latin typeface="Franklin Gothic Book" panose="020B0503020102020204" pitchFamily="34" charset="0"/>
                <a:cs typeface="Calibri" panose="020F0502020204030204" pitchFamily="34" charset="0"/>
              </a:rPr>
              <a:t>Why should we invest in access and inclusion? </a:t>
            </a:r>
            <a:endParaRPr lang="en-US" b="1" dirty="0"/>
          </a:p>
        </p:txBody>
      </p:sp>
      <p:sp>
        <p:nvSpPr>
          <p:cNvPr id="3" name="Content Placeholder 2"/>
          <p:cNvSpPr>
            <a:spLocks noGrp="1"/>
          </p:cNvSpPr>
          <p:nvPr>
            <p:ph idx="1"/>
          </p:nvPr>
        </p:nvSpPr>
        <p:spPr/>
        <p:txBody>
          <a:bodyPr>
            <a:normAutofit/>
          </a:bodyPr>
          <a:lstStyle/>
          <a:p>
            <a:pPr marL="457200" lvl="1" indent="0">
              <a:buNone/>
            </a:pPr>
            <a:r>
              <a:rPr lang="en-US" sz="2800" dirty="0">
                <a:solidFill>
                  <a:schemeClr val="bg1"/>
                </a:solidFill>
                <a:latin typeface="Franklin Gothic Book" panose="020B0503020102020204" pitchFamily="34" charset="0"/>
                <a:cs typeface="Calibri" panose="020F0502020204030204" pitchFamily="34" charset="0"/>
              </a:rPr>
              <a:t>"I've sometimes heard people say, 'Oh, well there are no disabled people at my club or at my store.' If there are no disabled people in your community, that's a sign that there are barriers. Disability is something that touches all of our lives at some point, whether it's family members or friends, or coworkers. </a:t>
            </a:r>
            <a:r>
              <a:rPr lang="en-US" sz="2800" b="1" u="sng" dirty="0">
                <a:solidFill>
                  <a:schemeClr val="bg1"/>
                </a:solidFill>
                <a:latin typeface="Franklin Gothic Book" panose="020B0503020102020204" pitchFamily="34" charset="0"/>
                <a:cs typeface="Calibri" panose="020F0502020204030204" pitchFamily="34" charset="0"/>
              </a:rPr>
              <a:t>Our bodies are always changing and we deserve dignity and access at every stage in our lives. So it's not just for an imaginary other. It could be for your future selves. </a:t>
            </a:r>
            <a:r>
              <a:rPr lang="en-US" sz="2800" dirty="0">
                <a:solidFill>
                  <a:schemeClr val="bg1"/>
                </a:solidFill>
                <a:latin typeface="Franklin Gothic Book" panose="020B0503020102020204" pitchFamily="34" charset="0"/>
                <a:cs typeface="Calibri" panose="020F0502020204030204" pitchFamily="34" charset="0"/>
              </a:rPr>
              <a:t>So it benefits all of us to invest in accessibility.“ – </a:t>
            </a:r>
            <a:r>
              <a:rPr lang="en-US" sz="2800" dirty="0" err="1">
                <a:solidFill>
                  <a:schemeClr val="bg1"/>
                </a:solidFill>
                <a:latin typeface="Franklin Gothic Book" panose="020B0503020102020204" pitchFamily="34" charset="0"/>
                <a:cs typeface="Calibri" panose="020F0502020204030204" pitchFamily="34" charset="0"/>
              </a:rPr>
              <a:t>Haben</a:t>
            </a:r>
            <a:r>
              <a:rPr lang="en-US" sz="2800" dirty="0">
                <a:solidFill>
                  <a:schemeClr val="bg1"/>
                </a:solidFill>
                <a:latin typeface="Franklin Gothic Book" panose="020B0503020102020204" pitchFamily="34" charset="0"/>
                <a:cs typeface="Calibri" panose="020F0502020204030204" pitchFamily="34" charset="0"/>
              </a:rPr>
              <a:t> </a:t>
            </a:r>
            <a:r>
              <a:rPr lang="en-US" sz="2800" dirty="0" err="1">
                <a:solidFill>
                  <a:schemeClr val="bg1"/>
                </a:solidFill>
                <a:latin typeface="Franklin Gothic Book" panose="020B0503020102020204" pitchFamily="34" charset="0"/>
                <a:cs typeface="Calibri" panose="020F0502020204030204" pitchFamily="34" charset="0"/>
              </a:rPr>
              <a:t>Girma</a:t>
            </a:r>
            <a:br>
              <a:rPr lang="en-US" sz="2500" dirty="0">
                <a:solidFill>
                  <a:schemeClr val="bg1"/>
                </a:solidFill>
                <a:latin typeface="Calibri" panose="020F0502020204030204" pitchFamily="34" charset="0"/>
                <a:cs typeface="Calibri" panose="020F0502020204030204" pitchFamily="34" charset="0"/>
              </a:rPr>
            </a:br>
            <a:endParaRPr lang="en-US" sz="2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022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A922-548E-99C1-78C8-7D843008A7E5}"/>
              </a:ext>
            </a:extLst>
          </p:cNvPr>
          <p:cNvSpPr>
            <a:spLocks noGrp="1"/>
          </p:cNvSpPr>
          <p:nvPr>
            <p:ph type="ctrTitle"/>
          </p:nvPr>
        </p:nvSpPr>
        <p:spPr>
          <a:xfrm>
            <a:off x="2667000" y="588106"/>
            <a:ext cx="6858000" cy="788630"/>
          </a:xfrm>
        </p:spPr>
        <p:txBody>
          <a:bodyPr>
            <a:normAutofit fontScale="90000"/>
          </a:bodyPr>
          <a:lstStyle/>
          <a:p>
            <a:r>
              <a:rPr lang="en-US" dirty="0"/>
              <a:t>Legal Cases</a:t>
            </a:r>
          </a:p>
        </p:txBody>
      </p:sp>
      <p:sp>
        <p:nvSpPr>
          <p:cNvPr id="3" name="Subtitle 2">
            <a:extLst>
              <a:ext uri="{FF2B5EF4-FFF2-40B4-BE49-F238E27FC236}">
                <a16:creationId xmlns:a16="http://schemas.microsoft.com/office/drawing/2014/main" id="{2078D4DD-E0CB-8B9F-7F79-B89822FEAFF3}"/>
              </a:ext>
            </a:extLst>
          </p:cNvPr>
          <p:cNvSpPr>
            <a:spLocks noGrp="1"/>
          </p:cNvSpPr>
          <p:nvPr>
            <p:ph type="subTitle" idx="1"/>
          </p:nvPr>
        </p:nvSpPr>
        <p:spPr>
          <a:xfrm>
            <a:off x="2667000" y="1376736"/>
            <a:ext cx="6858000" cy="4893158"/>
          </a:xfrm>
        </p:spPr>
        <p:txBody>
          <a:bodyPr>
            <a:noAutofit/>
          </a:bodyPr>
          <a:lstStyle/>
          <a:p>
            <a:pPr marL="342900" indent="-342900" algn="l">
              <a:buFont typeface="Arial" panose="020B0604020202020204" pitchFamily="34" charset="0"/>
              <a:buChar char="•"/>
            </a:pPr>
            <a:r>
              <a:rPr lang="en-US" sz="2000" b="1" u="sng" dirty="0">
                <a:hlinkClick r:id="rId3">
                  <a:extLst>
                    <a:ext uri="{A12FA001-AC4F-418D-AE19-62706E023703}">
                      <ahyp:hlinkClr xmlns:ahyp="http://schemas.microsoft.com/office/drawing/2018/hyperlinkcolor" val="tx"/>
                    </a:ext>
                  </a:extLst>
                </a:hlinkClick>
              </a:rPr>
              <a:t>NCA&amp;T OCR Complaint 11-20-2024 Case Resolution</a:t>
            </a:r>
            <a:r>
              <a:rPr lang="en-US" sz="2000" b="1" dirty="0"/>
              <a:t> and </a:t>
            </a:r>
            <a:r>
              <a:rPr lang="en-US" sz="2000" b="1" u="sng" dirty="0">
                <a:hlinkClick r:id="rId4">
                  <a:extLst>
                    <a:ext uri="{A12FA001-AC4F-418D-AE19-62706E023703}">
                      <ahyp:hlinkClr xmlns:ahyp="http://schemas.microsoft.com/office/drawing/2018/hyperlinkcolor" val="tx"/>
                    </a:ext>
                  </a:extLst>
                </a:hlinkClick>
              </a:rPr>
              <a:t>OCR Letter to NCA&amp;T</a:t>
            </a:r>
            <a:r>
              <a:rPr lang="en-US" sz="2000" b="1" dirty="0"/>
              <a:t> </a:t>
            </a:r>
            <a:r>
              <a:rPr lang="en-US" sz="2000" dirty="0"/>
              <a:t>(timely provision and do not negotiate with student)</a:t>
            </a:r>
          </a:p>
          <a:p>
            <a:pPr marL="342900" indent="-342900" algn="l">
              <a:buFont typeface="Arial" panose="020B0604020202020204" pitchFamily="34" charset="0"/>
              <a:buChar char="•"/>
            </a:pPr>
            <a:r>
              <a:rPr lang="en-US" sz="2000" b="1" u="sng" dirty="0">
                <a:hlinkClick r:id="rId5">
                  <a:extLst>
                    <a:ext uri="{A12FA001-AC4F-418D-AE19-62706E023703}">
                      <ahyp:hlinkClr xmlns:ahyp="http://schemas.microsoft.com/office/drawing/2018/hyperlinkcolor" val="tx"/>
                    </a:ext>
                  </a:extLst>
                </a:hlinkClick>
              </a:rPr>
              <a:t>U.S. v. </a:t>
            </a:r>
            <a:r>
              <a:rPr lang="en-US" sz="2000" b="1" u="sng" dirty="0" err="1">
                <a:hlinkClick r:id="rId5">
                  <a:extLst>
                    <a:ext uri="{A12FA001-AC4F-418D-AE19-62706E023703}">
                      <ahyp:hlinkClr xmlns:ahyp="http://schemas.microsoft.com/office/drawing/2018/hyperlinkcolor" val="tx"/>
                    </a:ext>
                  </a:extLst>
                </a:hlinkClick>
              </a:rPr>
              <a:t>Morvant</a:t>
            </a:r>
            <a:r>
              <a:rPr lang="en-US" sz="2000" b="1" dirty="0"/>
              <a:t> (</a:t>
            </a:r>
            <a:r>
              <a:rPr lang="en-US" sz="2000" dirty="0"/>
              <a:t>personal liability for failure to accommodate individual with disability); see also </a:t>
            </a:r>
            <a:r>
              <a:rPr lang="en-US" sz="2000" b="1" dirty="0">
                <a:hlinkClick r:id="rId6">
                  <a:extLst>
                    <a:ext uri="{A12FA001-AC4F-418D-AE19-62706E023703}">
                      <ahyp:hlinkClr xmlns:ahyp="http://schemas.microsoft.com/office/drawing/2018/hyperlinkcolor" val="tx"/>
                    </a:ext>
                  </a:extLst>
                </a:hlinkClick>
              </a:rPr>
              <a:t>Howe v. Hull</a:t>
            </a:r>
            <a:r>
              <a:rPr lang="en-US" sz="2000" b="1" dirty="0"/>
              <a:t> </a:t>
            </a:r>
          </a:p>
          <a:p>
            <a:pPr marL="285750" indent="-285750" algn="l">
              <a:buFont typeface="Arial" panose="020B0604020202020204" pitchFamily="34" charset="0"/>
              <a:buChar char="•"/>
            </a:pPr>
            <a:r>
              <a:rPr lang="en-US" sz="2000" b="1" u="sng" dirty="0" err="1">
                <a:hlinkClick r:id="rId7">
                  <a:extLst>
                    <a:ext uri="{A12FA001-AC4F-418D-AE19-62706E023703}">
                      <ahyp:hlinkClr xmlns:ahyp="http://schemas.microsoft.com/office/drawing/2018/hyperlinkcolor" val="tx"/>
                    </a:ext>
                  </a:extLst>
                </a:hlinkClick>
              </a:rPr>
              <a:t>Sjostrand</a:t>
            </a:r>
            <a:r>
              <a:rPr lang="en-US" sz="2000" b="1" u="sng" dirty="0">
                <a:hlinkClick r:id="rId7">
                  <a:extLst>
                    <a:ext uri="{A12FA001-AC4F-418D-AE19-62706E023703}">
                      <ahyp:hlinkClr xmlns:ahyp="http://schemas.microsoft.com/office/drawing/2018/hyperlinkcolor" val="tx"/>
                    </a:ext>
                  </a:extLst>
                </a:hlinkClick>
              </a:rPr>
              <a:t> v. The Ohio State University</a:t>
            </a:r>
            <a:r>
              <a:rPr lang="en-US" sz="2000" b="1" dirty="0"/>
              <a:t>, No. 13-3449 (6</a:t>
            </a:r>
            <a:r>
              <a:rPr lang="en-US" sz="2000" b="1" baseline="30000" dirty="0"/>
              <a:t>th</a:t>
            </a:r>
            <a:r>
              <a:rPr lang="en-US" sz="2000" b="1" dirty="0"/>
              <a:t> Cir. April 2014) – (</a:t>
            </a:r>
            <a:r>
              <a:rPr lang="en-US" sz="2000" dirty="0"/>
              <a:t>rejected program application due to disability)</a:t>
            </a:r>
          </a:p>
          <a:p>
            <a:pPr marL="285750" indent="-285750" algn="l">
              <a:buFont typeface="Arial" panose="020B0604020202020204" pitchFamily="34" charset="0"/>
              <a:buChar char="•"/>
            </a:pPr>
            <a:r>
              <a:rPr lang="en-US" sz="2000" b="1" u="sng" dirty="0">
                <a:hlinkClick r:id="rId8">
                  <a:extLst>
                    <a:ext uri="{A12FA001-AC4F-418D-AE19-62706E023703}">
                      <ahyp:hlinkClr xmlns:ahyp="http://schemas.microsoft.com/office/drawing/2018/hyperlinkcolor" val="tx"/>
                    </a:ext>
                  </a:extLst>
                </a:hlinkClick>
              </a:rPr>
              <a:t>Settlement Agreement between USA and Louisiana Tech University</a:t>
            </a:r>
            <a:r>
              <a:rPr lang="en-US" sz="2000" b="1" dirty="0"/>
              <a:t>, DJ #204-33-116 (June 2013) – (</a:t>
            </a:r>
            <a:r>
              <a:rPr lang="en-US" sz="2000" dirty="0">
                <a:latin typeface="+mn-lt"/>
              </a:rPr>
              <a:t>inaccessible internet-based application)</a:t>
            </a:r>
          </a:p>
          <a:p>
            <a:pPr marL="285750" indent="-285750" algn="l">
              <a:buFont typeface="Arial" panose="020B0604020202020204" pitchFamily="34" charset="0"/>
              <a:buChar char="•"/>
            </a:pPr>
            <a:r>
              <a:rPr lang="en-US" sz="2000" b="1" dirty="0">
                <a:hlinkClick r:id="rId9">
                  <a:extLst>
                    <a:ext uri="{A12FA001-AC4F-418D-AE19-62706E023703}">
                      <ahyp:hlinkClr xmlns:ahyp="http://schemas.microsoft.com/office/drawing/2018/hyperlinkcolor" val="tx"/>
                    </a:ext>
                  </a:extLst>
                </a:hlinkClick>
              </a:rPr>
              <a:t>Kennesaw State University</a:t>
            </a:r>
            <a:r>
              <a:rPr lang="en-US" sz="2000" b="1" dirty="0"/>
              <a:t>, No. </a:t>
            </a:r>
            <a:r>
              <a:rPr lang="en-US" sz="2000" dirty="0"/>
              <a:t>04-16-2114 (OCR 2017) – (physical inaccessibility and inadequate grievance procedures)</a:t>
            </a:r>
            <a:endParaRPr lang="en-US" sz="2000" b="1" dirty="0"/>
          </a:p>
          <a:p>
            <a:pPr marL="342900" indent="-342900" algn="l">
              <a:buFont typeface="Arial" panose="020B0604020202020204" pitchFamily="34" charset="0"/>
              <a:buChar char="•"/>
            </a:pPr>
            <a:endParaRPr lang="en-US" sz="2000" i="1" dirty="0"/>
          </a:p>
        </p:txBody>
      </p:sp>
    </p:spTree>
    <p:extLst>
      <p:ext uri="{BB962C8B-B14F-4D97-AF65-F5344CB8AC3E}">
        <p14:creationId xmlns:p14="http://schemas.microsoft.com/office/powerpoint/2010/main" val="15422858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A922-548E-99C1-78C8-7D843008A7E5}"/>
              </a:ext>
            </a:extLst>
          </p:cNvPr>
          <p:cNvSpPr>
            <a:spLocks noGrp="1"/>
          </p:cNvSpPr>
          <p:nvPr>
            <p:ph type="ctrTitle"/>
          </p:nvPr>
        </p:nvSpPr>
        <p:spPr>
          <a:xfrm>
            <a:off x="2667000" y="588106"/>
            <a:ext cx="6858000" cy="788630"/>
          </a:xfrm>
        </p:spPr>
        <p:txBody>
          <a:bodyPr>
            <a:normAutofit fontScale="90000"/>
          </a:bodyPr>
          <a:lstStyle/>
          <a:p>
            <a:r>
              <a:rPr lang="en-US" dirty="0"/>
              <a:t>Legal Cases II</a:t>
            </a:r>
          </a:p>
        </p:txBody>
      </p:sp>
      <p:sp>
        <p:nvSpPr>
          <p:cNvPr id="3" name="Subtitle 2">
            <a:extLst>
              <a:ext uri="{FF2B5EF4-FFF2-40B4-BE49-F238E27FC236}">
                <a16:creationId xmlns:a16="http://schemas.microsoft.com/office/drawing/2014/main" id="{2078D4DD-E0CB-8B9F-7F79-B89822FEAFF3}"/>
              </a:ext>
            </a:extLst>
          </p:cNvPr>
          <p:cNvSpPr>
            <a:spLocks noGrp="1"/>
          </p:cNvSpPr>
          <p:nvPr>
            <p:ph type="subTitle" idx="1"/>
          </p:nvPr>
        </p:nvSpPr>
        <p:spPr>
          <a:xfrm>
            <a:off x="2667000" y="1376736"/>
            <a:ext cx="6858000" cy="4893158"/>
          </a:xfrm>
        </p:spPr>
        <p:txBody>
          <a:bodyPr>
            <a:noAutofit/>
          </a:bodyPr>
          <a:lstStyle/>
          <a:p>
            <a:pPr marL="285750" indent="-285750" algn="l">
              <a:buFont typeface="Arial" panose="020B0604020202020204" pitchFamily="34" charset="0"/>
              <a:buChar char="•"/>
            </a:pPr>
            <a:r>
              <a:rPr lang="en-US" sz="2000" b="1" dirty="0"/>
              <a:t>Arapahoe Community College, No. 08-11-2052 (OCR 2012) </a:t>
            </a:r>
            <a:r>
              <a:rPr lang="en-US" sz="2000" dirty="0"/>
              <a:t>(need to address F/A appeal relevant to disability)</a:t>
            </a:r>
          </a:p>
          <a:p>
            <a:pPr marL="285750" indent="-285750" algn="l">
              <a:buFont typeface="Arial" panose="020B0604020202020204" pitchFamily="34" charset="0"/>
              <a:buChar char="•"/>
            </a:pPr>
            <a:r>
              <a:rPr lang="en-US" sz="2000" b="1" dirty="0"/>
              <a:t>Schneider v. Shah, No. 12-2055 (3</a:t>
            </a:r>
            <a:r>
              <a:rPr lang="en-US" sz="2000" b="1" baseline="30000" dirty="0"/>
              <a:t>rd</a:t>
            </a:r>
            <a:r>
              <a:rPr lang="en-US" sz="2000" b="1" dirty="0"/>
              <a:t> Cir. 2012) </a:t>
            </a:r>
            <a:r>
              <a:rPr lang="en-US" sz="2000" dirty="0"/>
              <a:t>(need for prompt engagement of interactive process)</a:t>
            </a:r>
          </a:p>
          <a:p>
            <a:pPr marL="285750" indent="-285750" algn="l">
              <a:buFont typeface="Arial" panose="020B0604020202020204" pitchFamily="34" charset="0"/>
              <a:buChar char="•"/>
            </a:pPr>
            <a:r>
              <a:rPr lang="en-US" sz="2000" b="1" dirty="0"/>
              <a:t>Globe University, No. 05-10-2165 (OCR 2011) </a:t>
            </a:r>
            <a:r>
              <a:rPr lang="en-US" sz="2000" dirty="0"/>
              <a:t>(communication with university officials indicated need for potential accommodations even though student did not notify DS office – essentially, university was “on notice” that a student had a disability)</a:t>
            </a:r>
          </a:p>
          <a:p>
            <a:pPr marL="342900" indent="-342900" algn="l">
              <a:buFont typeface="Arial" panose="020B0604020202020204" pitchFamily="34" charset="0"/>
              <a:buChar char="•"/>
            </a:pPr>
            <a:r>
              <a:rPr lang="en-US" sz="2000" b="1" dirty="0"/>
              <a:t>Antelope Valley College, No. 09-11-2281 (OCR 2012) </a:t>
            </a:r>
            <a:r>
              <a:rPr lang="en-US" sz="2000" dirty="0"/>
              <a:t>(need to follow accommodations; need for adequate and timely grievance procedures)</a:t>
            </a:r>
          </a:p>
          <a:p>
            <a:pPr marL="285750" indent="-285750" algn="l">
              <a:buFont typeface="Arial" panose="020B0604020202020204" pitchFamily="34" charset="0"/>
              <a:buChar char="•"/>
            </a:pPr>
            <a:r>
              <a:rPr lang="en-US" sz="2000" b="1" i="1" dirty="0">
                <a:hlinkClick r:id="rId3">
                  <a:extLst>
                    <a:ext uri="{A12FA001-AC4F-418D-AE19-62706E023703}">
                      <ahyp:hlinkClr xmlns:ahyp="http://schemas.microsoft.com/office/drawing/2018/hyperlinkcolor" val="tx"/>
                    </a:ext>
                  </a:extLst>
                </a:hlinkClick>
              </a:rPr>
              <a:t>United States vs. University of Nebraska Kearney </a:t>
            </a:r>
            <a:r>
              <a:rPr lang="en-US" sz="2000" b="1" dirty="0"/>
              <a:t>(Sept. 2015) – </a:t>
            </a:r>
            <a:r>
              <a:rPr lang="en-US" sz="2000" dirty="0"/>
              <a:t>(UNK fined $140,000 for failure to allow ESA); see also </a:t>
            </a:r>
            <a:r>
              <a:rPr lang="en-US" sz="2000" b="1" i="1" dirty="0">
                <a:hlinkClick r:id="rId4">
                  <a:extLst>
                    <a:ext uri="{A12FA001-AC4F-418D-AE19-62706E023703}">
                      <ahyp:hlinkClr xmlns:ahyp="http://schemas.microsoft.com/office/drawing/2018/hyperlinkcolor" val="tx"/>
                    </a:ext>
                  </a:extLst>
                </a:hlinkClick>
              </a:rPr>
              <a:t>United States vs. Kent State University</a:t>
            </a:r>
            <a:r>
              <a:rPr lang="en-US" sz="2000" b="1" i="1" dirty="0"/>
              <a:t> </a:t>
            </a:r>
            <a:r>
              <a:rPr lang="en-US" sz="2000" b="1" dirty="0"/>
              <a:t>(Jan. 2016)</a:t>
            </a:r>
          </a:p>
          <a:p>
            <a:pPr marL="342900" indent="-342900" algn="l">
              <a:buFont typeface="Arial" panose="020B0604020202020204" pitchFamily="34" charset="0"/>
              <a:buChar char="•"/>
            </a:pPr>
            <a:endParaRPr lang="en-US" sz="2000" i="1" dirty="0"/>
          </a:p>
        </p:txBody>
      </p:sp>
    </p:spTree>
    <p:extLst>
      <p:ext uri="{BB962C8B-B14F-4D97-AF65-F5344CB8AC3E}">
        <p14:creationId xmlns:p14="http://schemas.microsoft.com/office/powerpoint/2010/main" val="21063176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A922-548E-99C1-78C8-7D843008A7E5}"/>
              </a:ext>
            </a:extLst>
          </p:cNvPr>
          <p:cNvSpPr>
            <a:spLocks noGrp="1"/>
          </p:cNvSpPr>
          <p:nvPr>
            <p:ph type="ctrTitle"/>
          </p:nvPr>
        </p:nvSpPr>
        <p:spPr>
          <a:xfrm>
            <a:off x="2667000" y="588106"/>
            <a:ext cx="6858000" cy="788630"/>
          </a:xfrm>
        </p:spPr>
        <p:txBody>
          <a:bodyPr>
            <a:normAutofit fontScale="90000"/>
          </a:bodyPr>
          <a:lstStyle/>
          <a:p>
            <a:r>
              <a:rPr lang="en-US" dirty="0"/>
              <a:t>Legal Cases III</a:t>
            </a:r>
          </a:p>
        </p:txBody>
      </p:sp>
      <p:sp>
        <p:nvSpPr>
          <p:cNvPr id="3" name="Subtitle 2">
            <a:extLst>
              <a:ext uri="{FF2B5EF4-FFF2-40B4-BE49-F238E27FC236}">
                <a16:creationId xmlns:a16="http://schemas.microsoft.com/office/drawing/2014/main" id="{2078D4DD-E0CB-8B9F-7F79-B89822FEAFF3}"/>
              </a:ext>
            </a:extLst>
          </p:cNvPr>
          <p:cNvSpPr>
            <a:spLocks noGrp="1"/>
          </p:cNvSpPr>
          <p:nvPr>
            <p:ph type="subTitle" idx="1"/>
          </p:nvPr>
        </p:nvSpPr>
        <p:spPr>
          <a:xfrm>
            <a:off x="2667000" y="1376736"/>
            <a:ext cx="6858000" cy="4893158"/>
          </a:xfrm>
        </p:spPr>
        <p:txBody>
          <a:bodyPr>
            <a:noAutofit/>
          </a:bodyPr>
          <a:lstStyle/>
          <a:p>
            <a:pPr marL="285750" indent="-285750" algn="l">
              <a:buFont typeface="Arial" panose="020B0604020202020204" pitchFamily="34" charset="0"/>
              <a:buChar char="•"/>
            </a:pPr>
            <a:r>
              <a:rPr lang="en-US" sz="2000" b="1" dirty="0">
                <a:hlinkClick r:id="rId3">
                  <a:extLst>
                    <a:ext uri="{A12FA001-AC4F-418D-AE19-62706E023703}">
                      <ahyp:hlinkClr xmlns:ahyp="http://schemas.microsoft.com/office/drawing/2018/hyperlinkcolor" val="tx"/>
                    </a:ext>
                  </a:extLst>
                </a:hlinkClick>
              </a:rPr>
              <a:t>University of Utah</a:t>
            </a:r>
            <a:r>
              <a:rPr lang="en-US" sz="2000" b="1" dirty="0"/>
              <a:t>, No. 08092024 (OCR 6/24/2009) – </a:t>
            </a:r>
            <a:r>
              <a:rPr lang="en-US" sz="2000" dirty="0"/>
              <a:t>(failure to provide notice of designated Section 504/Title II coordinator)</a:t>
            </a:r>
          </a:p>
          <a:p>
            <a:pPr marL="285750" indent="-285750" algn="l">
              <a:buFont typeface="Arial" panose="020B0604020202020204" pitchFamily="34" charset="0"/>
              <a:buChar char="•"/>
            </a:pPr>
            <a:r>
              <a:rPr lang="en-US" sz="2000" b="1" u="sng" dirty="0"/>
              <a:t>Kennesaw State University</a:t>
            </a:r>
            <a:r>
              <a:rPr lang="en-US" sz="2000" b="1" dirty="0"/>
              <a:t>, No. 04-12-2275 (OCR 1/29/2013) </a:t>
            </a:r>
            <a:r>
              <a:rPr lang="en-US" sz="2000" dirty="0"/>
              <a:t>– (Faculty must provide accommodations on a timely basis)</a:t>
            </a:r>
            <a:endParaRPr lang="en-US" sz="2000" b="1" dirty="0"/>
          </a:p>
          <a:p>
            <a:pPr marL="342900" indent="-342900" algn="l">
              <a:buFont typeface="Arial" panose="020B0604020202020204" pitchFamily="34" charset="0"/>
              <a:buChar char="•"/>
            </a:pPr>
            <a:r>
              <a:rPr lang="en-US" sz="2000" b="1" dirty="0"/>
              <a:t>North Carolina State University, No. 11-10-2054 </a:t>
            </a:r>
            <a:r>
              <a:rPr lang="en-US" sz="2000" dirty="0"/>
              <a:t>(OCR 09/09/2010) – (appropriate alternative if an accommodation is not available – e.g., note taker is absent, etc.) </a:t>
            </a:r>
          </a:p>
          <a:p>
            <a:pPr marL="342900" indent="-342900" algn="l">
              <a:buFont typeface="Arial" panose="020B0604020202020204" pitchFamily="34" charset="0"/>
              <a:buChar char="•"/>
            </a:pPr>
            <a:r>
              <a:rPr lang="en-US" sz="1800" b="1" u="sng" dirty="0"/>
              <a:t>City University of New York Queensborough Community College</a:t>
            </a:r>
            <a:r>
              <a:rPr lang="en-US" sz="1800" b="1" dirty="0"/>
              <a:t>, No. 02-12-2058 (OCR 2012) </a:t>
            </a:r>
            <a:r>
              <a:rPr lang="en-US" sz="1300" b="1" dirty="0"/>
              <a:t>(tape recorder not permitted in class; it was requested but DS office didn’t list it on accommodation notice)</a:t>
            </a:r>
            <a:endParaRPr lang="en-US" sz="2000" b="1" dirty="0"/>
          </a:p>
        </p:txBody>
      </p:sp>
    </p:spTree>
    <p:extLst>
      <p:ext uri="{BB962C8B-B14F-4D97-AF65-F5344CB8AC3E}">
        <p14:creationId xmlns:p14="http://schemas.microsoft.com/office/powerpoint/2010/main" val="20573250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7EB2C9A-A7F1-AC6A-5EA3-AD0838FF8156}"/>
              </a:ext>
            </a:extLst>
          </p:cNvPr>
          <p:cNvSpPr>
            <a:spLocks noGrp="1"/>
          </p:cNvSpPr>
          <p:nvPr>
            <p:ph type="title"/>
          </p:nvPr>
        </p:nvSpPr>
        <p:spPr>
          <a:xfrm>
            <a:off x="2152650" y="365127"/>
            <a:ext cx="7886700" cy="1325563"/>
          </a:xfrm>
        </p:spPr>
        <p:txBody>
          <a:bodyPr/>
          <a:lstStyle/>
          <a:p>
            <a:pPr algn="ctr"/>
            <a:r>
              <a:rPr lang="en-US" dirty="0"/>
              <a:t>Questions</a:t>
            </a:r>
          </a:p>
        </p:txBody>
      </p:sp>
      <p:pic>
        <p:nvPicPr>
          <p:cNvPr id="5" name="Picture 4">
            <a:extLst>
              <a:ext uri="{FF2B5EF4-FFF2-40B4-BE49-F238E27FC236}">
                <a16:creationId xmlns:a16="http://schemas.microsoft.com/office/drawing/2014/main" id="{255D1CF3-5EA5-75E6-CC1E-E3DE60FEA446}"/>
              </a:ext>
            </a:extLst>
          </p:cNvPr>
          <p:cNvPicPr>
            <a:picLocks noChangeAspect="1"/>
          </p:cNvPicPr>
          <p:nvPr/>
        </p:nvPicPr>
        <p:blipFill rotWithShape="1">
          <a:blip r:embed="rId2"/>
          <a:srcRect r="1" b="21182"/>
          <a:stretch/>
        </p:blipFill>
        <p:spPr>
          <a:xfrm>
            <a:off x="2152650" y="1825625"/>
            <a:ext cx="7886700" cy="4351338"/>
          </a:xfrm>
          <a:prstGeom prst="rect">
            <a:avLst/>
          </a:prstGeom>
          <a:noFill/>
        </p:spPr>
      </p:pic>
    </p:spTree>
    <p:extLst>
      <p:ext uri="{BB962C8B-B14F-4D97-AF65-F5344CB8AC3E}">
        <p14:creationId xmlns:p14="http://schemas.microsoft.com/office/powerpoint/2010/main" val="323777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title"/>
          </p:nvPr>
        </p:nvSpPr>
        <p:spPr>
          <a:xfrm>
            <a:off x="839788" y="457200"/>
            <a:ext cx="3932237" cy="864704"/>
          </a:xfrm>
        </p:spPr>
        <p:txBody>
          <a:bodyPr anchor="ctr">
            <a:normAutofit/>
          </a:bodyPr>
          <a:lstStyle/>
          <a:p>
            <a:r>
              <a:rPr lang="en-US" b="1" dirty="0"/>
              <a:t>Statistics</a:t>
            </a:r>
            <a:endParaRPr lang="en-US" dirty="0"/>
          </a:p>
        </p:txBody>
      </p:sp>
      <p:sp>
        <p:nvSpPr>
          <p:cNvPr id="2" name="Text Placeholder 1">
            <a:extLst>
              <a:ext uri="{FF2B5EF4-FFF2-40B4-BE49-F238E27FC236}">
                <a16:creationId xmlns:a16="http://schemas.microsoft.com/office/drawing/2014/main" id="{90787B10-E520-ACAB-EDF0-040022E3134D}"/>
              </a:ext>
            </a:extLst>
          </p:cNvPr>
          <p:cNvSpPr>
            <a:spLocks noGrp="1"/>
          </p:cNvSpPr>
          <p:nvPr>
            <p:ph type="body" sz="half" idx="2"/>
          </p:nvPr>
        </p:nvSpPr>
        <p:spPr>
          <a:xfrm>
            <a:off x="839788" y="1192696"/>
            <a:ext cx="3932237" cy="4676292"/>
          </a:xfrm>
        </p:spPr>
        <p:txBody>
          <a:bodyPr>
            <a:no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1 in 4 individuals in the US identifies as having a disability (26% or 61 million)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19% of undergraduate college students identify as having a disability</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&gt;1,568 current UNCG students identify as having a disability </a:t>
            </a:r>
          </a:p>
          <a:p>
            <a:pPr marL="0" indent="0">
              <a:buNone/>
            </a:pPr>
            <a:endParaRPr lang="en-US" sz="2400" dirty="0"/>
          </a:p>
          <a:p>
            <a:pPr marL="0" indent="0">
              <a:buNone/>
            </a:pPr>
            <a:r>
              <a:rPr lang="en-US" sz="1400" dirty="0"/>
              <a:t>https://www.cdc.gov/ncbddd/disabilityandhealth/infographic-disability-impacts-all.html</a:t>
            </a:r>
          </a:p>
          <a:p>
            <a:endParaRPr lang="en-US" sz="2400" dirty="0"/>
          </a:p>
        </p:txBody>
      </p:sp>
      <p:pic>
        <p:nvPicPr>
          <p:cNvPr id="4" name="Picture 3" descr="pictograph with a map of the united states . The heading reads Disability Impacts all of us and includes data that 61 million adults in the US live with a disability and 26 percent of adults in the US have some type of disability. The percentage of people living with disabilities is highest in the south. ">
            <a:extLst>
              <a:ext uri="{FF2B5EF4-FFF2-40B4-BE49-F238E27FC236}">
                <a16:creationId xmlns:a16="http://schemas.microsoft.com/office/drawing/2014/main" id="{7D74FCDF-27D0-6787-2781-DD4D2CA5DD45}"/>
              </a:ext>
            </a:extLst>
          </p:cNvPr>
          <p:cNvPicPr>
            <a:picLocks noChangeAspect="1"/>
          </p:cNvPicPr>
          <p:nvPr/>
        </p:nvPicPr>
        <p:blipFill>
          <a:blip r:embed="rId3"/>
          <a:stretch>
            <a:fillRect/>
          </a:stretch>
        </p:blipFill>
        <p:spPr>
          <a:xfrm>
            <a:off x="5295161" y="301793"/>
            <a:ext cx="5948254" cy="6244887"/>
          </a:xfrm>
          <a:prstGeom prst="rect">
            <a:avLst/>
          </a:prstGeom>
          <a:effectLst/>
        </p:spPr>
      </p:pic>
      <p:sp>
        <p:nvSpPr>
          <p:cNvPr id="6" name="Content Placeholder 5">
            <a:extLst>
              <a:ext uri="{FF2B5EF4-FFF2-40B4-BE49-F238E27FC236}">
                <a16:creationId xmlns:a16="http://schemas.microsoft.com/office/drawing/2014/main" id="{85B93E22-E451-5DA4-C470-1A8D5BDFAA0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0603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28CE8C-2FB1-CB65-5AFD-541657B4711F}"/>
              </a:ext>
            </a:extLst>
          </p:cNvPr>
          <p:cNvSpPr>
            <a:spLocks noGrp="1"/>
          </p:cNvSpPr>
          <p:nvPr>
            <p:ph type="ctrTitle"/>
          </p:nvPr>
        </p:nvSpPr>
        <p:spPr/>
        <p:txBody>
          <a:bodyPr anchor="ctr">
            <a:normAutofit fontScale="90000"/>
          </a:bodyPr>
          <a:lstStyle/>
          <a:p>
            <a:r>
              <a:rPr lang="en-US" dirty="0"/>
              <a:t>A Brief History of Disability</a:t>
            </a:r>
            <a:br>
              <a:rPr lang="en-US" dirty="0"/>
            </a:br>
            <a:r>
              <a:rPr lang="en-US" sz="4000" dirty="0">
                <a:latin typeface="Calibri" panose="020F0502020204030204" pitchFamily="34" charset="0"/>
                <a:cs typeface="Calibri" panose="020F0502020204030204" pitchFamily="34" charset="0"/>
              </a:rPr>
              <a:t>Public opinion, treatment, and rights</a:t>
            </a:r>
            <a:br>
              <a:rPr lang="en-US" sz="4000" dirty="0">
                <a:latin typeface="Calibri" panose="020F0502020204030204" pitchFamily="34" charset="0"/>
                <a:cs typeface="Calibri" panose="020F0502020204030204" pitchFamily="34" charset="0"/>
              </a:rPr>
            </a:br>
            <a:endParaRPr lang="en-US" sz="4000" b="1" dirty="0"/>
          </a:p>
        </p:txBody>
      </p:sp>
      <p:sp>
        <p:nvSpPr>
          <p:cNvPr id="5" name="Subtitle 4">
            <a:extLst>
              <a:ext uri="{FF2B5EF4-FFF2-40B4-BE49-F238E27FC236}">
                <a16:creationId xmlns:a16="http://schemas.microsoft.com/office/drawing/2014/main" id="{37002854-C2F6-0A11-13E3-A9DD19763CD7}"/>
              </a:ext>
            </a:extLst>
          </p:cNvPr>
          <p:cNvSpPr>
            <a:spLocks noGrp="1"/>
          </p:cNvSpPr>
          <p:nvPr>
            <p:ph type="subTitle" idx="1"/>
          </p:nvPr>
        </p:nvSpPr>
        <p:spPr>
          <a:xfrm>
            <a:off x="5495790" y="2897387"/>
            <a:ext cx="5933243" cy="2982236"/>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a:t>As “invisibles,” our history is hidden from us, our heroes buried in the pages, unnamed, unrecognized. Disability culture is about naming, about recognizing. </a:t>
            </a:r>
          </a:p>
          <a:p>
            <a:pPr algn="ctr"/>
            <a:r>
              <a:rPr lang="en-US" dirty="0"/>
              <a:t>--Cheryl Marie Wade, “Disability Culture Rap”</a:t>
            </a:r>
          </a:p>
        </p:txBody>
      </p:sp>
    </p:spTree>
    <p:extLst>
      <p:ext uri="{BB962C8B-B14F-4D97-AF65-F5344CB8AC3E}">
        <p14:creationId xmlns:p14="http://schemas.microsoft.com/office/powerpoint/2010/main" val="300140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F5ECAA-05F3-D687-DC22-0D371842CF45}"/>
              </a:ext>
            </a:extLst>
          </p:cNvPr>
          <p:cNvSpPr>
            <a:spLocks noGrp="1"/>
          </p:cNvSpPr>
          <p:nvPr>
            <p:ph type="body" sz="half" idx="2"/>
          </p:nvPr>
        </p:nvSpPr>
        <p:spPr>
          <a:xfrm>
            <a:off x="839789" y="904352"/>
            <a:ext cx="3058972" cy="4964636"/>
          </a:xfrm>
        </p:spPr>
        <p:txBody>
          <a:bodyPr>
            <a:normAutofit/>
          </a:bodyPr>
          <a:lstStyle/>
          <a:p>
            <a:r>
              <a:rPr lang="en-US" sz="2800" b="1" dirty="0"/>
              <a:t>It wasn’t until the mid-1940s that society started to recognize that people with disabilities had value and deserved equal treatment.</a:t>
            </a:r>
            <a:br>
              <a:rPr lang="en-US" sz="2800" b="1" dirty="0"/>
            </a:br>
            <a:endParaRPr lang="en-US" sz="2800" b="1" dirty="0"/>
          </a:p>
        </p:txBody>
      </p:sp>
      <p:pic>
        <p:nvPicPr>
          <p:cNvPr id="6" name="Content Placeholder 6" descr="A rare photo of FDR in his wheelchair (1941)">
            <a:extLst>
              <a:ext uri="{FF2B5EF4-FFF2-40B4-BE49-F238E27FC236}">
                <a16:creationId xmlns:a16="http://schemas.microsoft.com/office/drawing/2014/main" id="{8E38A185-BDC4-FE4D-74F6-C62C5FB01765}"/>
              </a:ext>
            </a:extLst>
          </p:cNvPr>
          <p:cNvPicPr>
            <a:picLocks noGrp="1" noChangeAspect="1"/>
          </p:cNvPicPr>
          <p:nvPr>
            <p:ph idx="1"/>
          </p:nvPr>
        </p:nvPicPr>
        <p:blipFill rotWithShape="1">
          <a:blip r:embed="rId3"/>
          <a:srcRect b="10224"/>
          <a:stretch/>
        </p:blipFill>
        <p:spPr>
          <a:xfrm>
            <a:off x="3898761" y="457200"/>
            <a:ext cx="8251769" cy="5848891"/>
          </a:xfrm>
          <a:prstGeom prst="rect">
            <a:avLst/>
          </a:prstGeom>
        </p:spPr>
      </p:pic>
      <p:sp>
        <p:nvSpPr>
          <p:cNvPr id="9" name="Title 8">
            <a:extLst>
              <a:ext uri="{FF2B5EF4-FFF2-40B4-BE49-F238E27FC236}">
                <a16:creationId xmlns:a16="http://schemas.microsoft.com/office/drawing/2014/main" id="{2C2D3E32-5830-B925-738B-C1DE8BDE0E89}"/>
              </a:ext>
            </a:extLst>
          </p:cNvPr>
          <p:cNvSpPr>
            <a:spLocks noGrp="1"/>
          </p:cNvSpPr>
          <p:nvPr>
            <p:ph type="title"/>
          </p:nvPr>
        </p:nvSpPr>
        <p:spPr>
          <a:xfrm>
            <a:off x="839788" y="457200"/>
            <a:ext cx="3932237" cy="306475"/>
          </a:xfrm>
        </p:spPr>
        <p:txBody>
          <a:bodyPr>
            <a:normAutofit fontScale="90000"/>
          </a:bodyPr>
          <a:lstStyle/>
          <a:p>
            <a:endParaRPr lang="en-US" dirty="0"/>
          </a:p>
        </p:txBody>
      </p:sp>
    </p:spTree>
    <p:extLst>
      <p:ext uri="{BB962C8B-B14F-4D97-AF65-F5344CB8AC3E}">
        <p14:creationId xmlns:p14="http://schemas.microsoft.com/office/powerpoint/2010/main" val="2958521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CG Navy Background">
  <a:themeElements>
    <a:clrScheme name="Custom 1">
      <a:dk1>
        <a:sysClr val="windowText" lastClr="000000"/>
      </a:dk1>
      <a:lt1>
        <a:sysClr val="window" lastClr="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BDE3D1"/>
      </a:hlink>
      <a:folHlink>
        <a:srgbClr val="EDEFF0"/>
      </a:folHlink>
    </a:clrScheme>
    <a:fontScheme name="uncg-brand-2018-v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ECB62C7-43E4-49D6-897F-BE15A65DDFED}" vid="{E46950CF-BB60-4D79-B6C8-B17A544D21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Metadata/LabelInfo.xml><?xml version="1.0" encoding="utf-8"?>
<clbl:labelList xmlns:clbl="http://schemas.microsoft.com/office/2020/mipLabelMetadata">
  <clbl:label id="{a2761ec8-7198-4440-bea0-e9dd2af28b51}" enabled="1" method="Standard" siteId="{73e15cf5-5dbb-46af-a862-753916269d73}" removed="0"/>
</clbl:labelList>
</file>

<file path=docProps/app.xml><?xml version="1.0" encoding="utf-8"?>
<Properties xmlns="http://schemas.openxmlformats.org/officeDocument/2006/extended-properties" xmlns:vt="http://schemas.openxmlformats.org/officeDocument/2006/docPropsVTypes">
  <TotalTime>244</TotalTime>
  <Words>5055</Words>
  <Application>Microsoft Office PowerPoint</Application>
  <PresentationFormat>Widescreen</PresentationFormat>
  <Paragraphs>541</Paragraphs>
  <Slides>63</Slides>
  <Notes>50</Notes>
  <HiddenSlides>0</HiddenSlides>
  <MMClips>2</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Office Theme</vt:lpstr>
      <vt:lpstr>UNCG Navy Background</vt:lpstr>
      <vt:lpstr>ADA 101</vt:lpstr>
      <vt:lpstr>Disability: Legal Definition</vt:lpstr>
      <vt:lpstr>Presumptive Disabilities</vt:lpstr>
      <vt:lpstr>Why Talk About Disability?</vt:lpstr>
      <vt:lpstr>The ADA is Civil Rights Legislation</vt:lpstr>
      <vt:lpstr>Why should we invest in access and inclusion? </vt:lpstr>
      <vt:lpstr>Statistics</vt:lpstr>
      <vt:lpstr>A Brief History of Disability Public opinion, treatment, and rights </vt:lpstr>
      <vt:lpstr>PowerPoint Presentation</vt:lpstr>
      <vt:lpstr>Disability History</vt:lpstr>
      <vt:lpstr>History II</vt:lpstr>
      <vt:lpstr>History III </vt:lpstr>
      <vt:lpstr>ADA 1990</vt:lpstr>
      <vt:lpstr>U.S. Department of Education Announces Intent to Strengthen and Protect Rights for Students with Disabilities by Amending Regulations Implementing Section 504 – May 2022</vt:lpstr>
      <vt:lpstr>Reasonable Accommodations</vt:lpstr>
      <vt:lpstr>Reasonable Accommodations II</vt:lpstr>
      <vt:lpstr> Determining Accommodations </vt:lpstr>
      <vt:lpstr> Implementing Accommodations </vt:lpstr>
      <vt:lpstr> Academic Accommodations </vt:lpstr>
      <vt:lpstr> Accessible Technology </vt:lpstr>
      <vt:lpstr>Assistance Animals (see handout) </vt:lpstr>
      <vt:lpstr> Modifications of Course Policy (see handout) </vt:lpstr>
      <vt:lpstr> Testing Accommodations </vt:lpstr>
      <vt:lpstr> When Not to Accommodate </vt:lpstr>
      <vt:lpstr> Fundamental Alteration </vt:lpstr>
      <vt:lpstr> Other Accommodations </vt:lpstr>
      <vt:lpstr>Models of Disability Approaches and Understandings </vt:lpstr>
      <vt:lpstr>Models of Disability: Medical and Social</vt:lpstr>
      <vt:lpstr>PowerPoint Presentation</vt:lpstr>
      <vt:lpstr>Example Model</vt:lpstr>
      <vt:lpstr>Example II</vt:lpstr>
      <vt:lpstr>Ableism What it is and how to address it</vt:lpstr>
      <vt:lpstr>Ableism</vt:lpstr>
      <vt:lpstr>Ableism II</vt:lpstr>
      <vt:lpstr>Ableism III</vt:lpstr>
      <vt:lpstr>Ableism III</vt:lpstr>
      <vt:lpstr>Disability Etiquette</vt:lpstr>
      <vt:lpstr>Etiquette</vt:lpstr>
      <vt:lpstr>Etiquette II</vt:lpstr>
      <vt:lpstr>Etiquette – Blind/Low Vision</vt:lpstr>
      <vt:lpstr>Etiquette – Blind/Low Vision II</vt:lpstr>
      <vt:lpstr>Etiquette – Deaf/Hard of Hearing</vt:lpstr>
      <vt:lpstr>Etiquette – Speech Disabilities</vt:lpstr>
      <vt:lpstr>Etiquette – Non-Apparent/Invisible Disabilities</vt:lpstr>
      <vt:lpstr>Etiquette – Mobility Disabilities</vt:lpstr>
      <vt:lpstr>Etiquette – Service Animals</vt:lpstr>
      <vt:lpstr>Etiquette – Service Animals II</vt:lpstr>
      <vt:lpstr>What to Say</vt:lpstr>
      <vt:lpstr>What to Say II</vt:lpstr>
      <vt:lpstr>What to Say III</vt:lpstr>
      <vt:lpstr>What to Say IV</vt:lpstr>
      <vt:lpstr>What to Say V</vt:lpstr>
      <vt:lpstr>What to Say VI</vt:lpstr>
      <vt:lpstr>What to Say VII</vt:lpstr>
      <vt:lpstr>What to Say VIII</vt:lpstr>
      <vt:lpstr>Calling In, Calling Out</vt:lpstr>
      <vt:lpstr>Wrapping Up</vt:lpstr>
      <vt:lpstr>Resources</vt:lpstr>
      <vt:lpstr>Resources II</vt:lpstr>
      <vt:lpstr>Legal Cases</vt:lpstr>
      <vt:lpstr>Legal Cases II</vt:lpstr>
      <vt:lpstr>Legal Cases III</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Gretchen S Pugh</dc:creator>
  <cp:lastModifiedBy>Tina Vires</cp:lastModifiedBy>
  <cp:revision>12</cp:revision>
  <dcterms:created xsi:type="dcterms:W3CDTF">2018-09-10T16:57:08Z</dcterms:created>
  <dcterms:modified xsi:type="dcterms:W3CDTF">2024-07-24T12:20:51Z</dcterms:modified>
</cp:coreProperties>
</file>